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4" r:id="rId1"/>
  </p:sldMasterIdLst>
  <p:notesMasterIdLst>
    <p:notesMasterId r:id="rId21"/>
  </p:notesMasterIdLst>
  <p:sldIdLst>
    <p:sldId id="256" r:id="rId2"/>
    <p:sldId id="416" r:id="rId3"/>
    <p:sldId id="417" r:id="rId4"/>
    <p:sldId id="418" r:id="rId5"/>
    <p:sldId id="419" r:id="rId6"/>
    <p:sldId id="420" r:id="rId7"/>
    <p:sldId id="421" r:id="rId8"/>
    <p:sldId id="422" r:id="rId9"/>
    <p:sldId id="423" r:id="rId10"/>
    <p:sldId id="424" r:id="rId11"/>
    <p:sldId id="425" r:id="rId12"/>
    <p:sldId id="426" r:id="rId13"/>
    <p:sldId id="427" r:id="rId14"/>
    <p:sldId id="428" r:id="rId15"/>
    <p:sldId id="429" r:id="rId16"/>
    <p:sldId id="431" r:id="rId17"/>
    <p:sldId id="432" r:id="rId18"/>
    <p:sldId id="444" r:id="rId19"/>
    <p:sldId id="445" r:id="rId2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 horzBarState="maximized">
    <p:restoredLeft sz="34559" autoAdjust="0"/>
    <p:restoredTop sz="94660" autoAdjust="0"/>
  </p:normalViewPr>
  <p:slideViewPr>
    <p:cSldViewPr snapToGrid="0">
      <p:cViewPr varScale="1">
        <p:scale>
          <a:sx n="65" d="100"/>
          <a:sy n="65" d="100"/>
        </p:scale>
        <p:origin x="-102" y="-32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7FCA49-4629-493B-9CA9-4B7CA0D75690}" type="datetimeFigureOut">
              <a:rPr lang="el-GR" smtClean="0"/>
              <a:pPr/>
              <a:t>22/10/2019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E552A-FB2D-4087-A548-9ACAD410C036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5478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E552A-FB2D-4087-A548-9ACAD410C036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E552A-FB2D-4087-A548-9ACAD410C036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E552A-FB2D-4087-A548-9ACAD410C036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E552A-FB2D-4087-A548-9ACAD410C036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E552A-FB2D-4087-A548-9ACAD410C036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89484" y="1730403"/>
            <a:ext cx="7531497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616370" y="2470926"/>
            <a:ext cx="8681508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3044-CBAE-45C0-9A6D-9FC4C7D81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3044-CBAE-45C0-9A6D-9FC4C7D81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3044-CBAE-45C0-9A6D-9FC4C7D81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3044-CBAE-45C0-9A6D-9FC4C7D8153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15836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3044-CBAE-45C0-9A6D-9FC4C7D8153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2693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3044-CBAE-45C0-9A6D-9FC4C7D8153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71604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3044-CBAE-45C0-9A6D-9FC4C7D81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3173" y="-925"/>
            <a:ext cx="12195173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92532" y="1726738"/>
            <a:ext cx="7534656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621536" y="2468304"/>
            <a:ext cx="8680704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3044-CBAE-45C0-9A6D-9FC4C7D81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6688" y="1097280"/>
            <a:ext cx="42672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3044-CBAE-45C0-9A6D-9FC4C7D8153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200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6688" y="1097280"/>
            <a:ext cx="42672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6688" y="1701848"/>
            <a:ext cx="42672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3044-CBAE-45C0-9A6D-9FC4C7D81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3044-CBAE-45C0-9A6D-9FC4C7D81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3044-CBAE-45C0-9A6D-9FC4C7D81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1720852" y="-1720850"/>
            <a:ext cx="6858000" cy="10299704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1046573" y="1576104"/>
            <a:ext cx="694944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2737" y="2618913"/>
            <a:ext cx="507703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730605" y="2253385"/>
            <a:ext cx="7726347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29B3044-CBAE-45C0-9A6D-9FC4C7D81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705101" y="0"/>
            <a:ext cx="9486900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1" y="2647950"/>
            <a:ext cx="4762500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" y="5048250"/>
            <a:ext cx="4762500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94929" y="1717501"/>
            <a:ext cx="73152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524639" y="2180529"/>
            <a:ext cx="8128727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3044-CBAE-45C0-9A6D-9FC4C7D81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0633"/>
            <a:ext cx="4765676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3173" y="5051293"/>
            <a:ext cx="12195173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365760"/>
            <a:ext cx="1002792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100629"/>
            <a:ext cx="1002792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68224" y="5870448"/>
            <a:ext cx="2901696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90019" y="6285122"/>
            <a:ext cx="62992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1384" y="6170822"/>
            <a:ext cx="67056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29B3044-CBAE-45C0-9A6D-9FC4C7D8153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78" r:id="rId12"/>
    <p:sldLayoutId id="2147483679" r:id="rId13"/>
    <p:sldLayoutId id="2147483660" r:id="rId1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4455" y="1801091"/>
            <a:ext cx="8878800" cy="4071071"/>
          </a:xfrm>
        </p:spPr>
        <p:txBody>
          <a:bodyPr>
            <a:normAutofit/>
          </a:bodyPr>
          <a:lstStyle/>
          <a:p>
            <a:pPr algn="ctr"/>
            <a:endParaRPr lang="el-GR" b="1" dirty="0"/>
          </a:p>
          <a:p>
            <a:endParaRPr lang="el-GR" dirty="0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79727" y="7900"/>
            <a:ext cx="2084977" cy="955553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5425" y="0"/>
            <a:ext cx="29622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Τίτλος 1"/>
          <p:cNvSpPr txBox="1">
            <a:spLocks/>
          </p:cNvSpPr>
          <p:nvPr/>
        </p:nvSpPr>
        <p:spPr>
          <a:xfrm>
            <a:off x="1227908" y="1933303"/>
            <a:ext cx="9993086" cy="276932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sz="49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Βασικά Σημεία Υλοποίησης της </a:t>
            </a:r>
            <a:r>
              <a:rPr lang="el-GR" sz="49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Δ΄Φάσης</a:t>
            </a:r>
            <a:r>
              <a:rPr lang="el-GR" sz="49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Μαθητείας </a:t>
            </a:r>
          </a:p>
          <a:p>
            <a:pPr algn="ctr"/>
            <a:r>
              <a:rPr lang="el-GR" sz="49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περιόδου 2019-2010</a:t>
            </a:r>
            <a:endParaRPr lang="el-GR" sz="4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2" name="Εικόνα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7317" y="5975216"/>
            <a:ext cx="6455283" cy="819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841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2000" y="1535402"/>
            <a:ext cx="4668982" cy="634082"/>
          </a:xfrm>
        </p:spPr>
        <p:txBody>
          <a:bodyPr>
            <a:normAutofit/>
          </a:bodyPr>
          <a:lstStyle/>
          <a:p>
            <a:r>
              <a:rPr lang="el-GR" b="1" dirty="0">
                <a:latin typeface="Calibri" pitchFamily="34" charset="0"/>
                <a:cs typeface="Calibri" pitchFamily="34" charset="0"/>
              </a:rPr>
              <a:t>ΑΝΑΡΡΩΤΙΚΗ ΑΔΕΙΑ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37309" y="2172219"/>
            <a:ext cx="11343051" cy="396534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l-GR" sz="3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Συνολικά έως </a:t>
            </a:r>
            <a:r>
              <a:rPr lang="el-GR" sz="3800" u="sn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12 </a:t>
            </a:r>
            <a:r>
              <a:rPr lang="el-GR" sz="3800" b="1" u="sn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ημερολογιακές</a:t>
            </a:r>
            <a:r>
              <a:rPr lang="el-GR" sz="3800" u="sn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3800" b="1" u="sng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ημέρες</a:t>
            </a:r>
            <a:r>
              <a:rPr lang="el-GR" sz="3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με κατάθεση γνωμάτευσης θεράποντα ιατρού </a:t>
            </a:r>
            <a:r>
              <a:rPr lang="el-GR" sz="3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ιδιωτικού ή δημόσιου </a:t>
            </a:r>
            <a:r>
              <a:rPr lang="el-GR" sz="3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φορέα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l-GR" sz="3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Απουσία από το χώρο εργασίας και από το εργαστηριακό μάθημα: κατάθεση </a:t>
            </a:r>
            <a:r>
              <a:rPr lang="el-GR" sz="3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γνωμάτευσης στον εργοδότη και αντίγραφο στο ΕΠΑ.Λ.</a:t>
            </a:r>
          </a:p>
          <a:p>
            <a:pPr algn="just"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el-GR" sz="3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Απουσία μόνο από το εργαστηριακό μάθημα: κατάθεση γνωμάτευσης</a:t>
            </a:r>
            <a:r>
              <a:rPr lang="el-GR" sz="3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στο ΕΠΑ.Λ.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l-GR" sz="2000" dirty="0"/>
          </a:p>
          <a:p>
            <a:pPr marL="0" indent="0" algn="just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3131127" y="0"/>
            <a:ext cx="6927273" cy="7689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9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Δ’ Φάση Υλοποίησης Μαθητείας</a:t>
            </a:r>
            <a:endParaRPr kumimoji="0" lang="el-GR" sz="4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3970" y="0"/>
            <a:ext cx="29622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79727" y="7900"/>
            <a:ext cx="2084977" cy="955553"/>
          </a:xfrm>
          <a:prstGeom prst="rect">
            <a:avLst/>
          </a:prstGeom>
        </p:spPr>
      </p:pic>
      <p:pic>
        <p:nvPicPr>
          <p:cNvPr id="7" name="Εικόνα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7317" y="5975216"/>
            <a:ext cx="6455283" cy="819784"/>
          </a:xfrm>
          <a:prstGeom prst="rect">
            <a:avLst/>
          </a:prstGeom>
        </p:spPr>
      </p:pic>
      <p:sp>
        <p:nvSpPr>
          <p:cNvPr id="8" name="7 - Ορθογώνιο"/>
          <p:cNvSpPr/>
          <p:nvPr/>
        </p:nvSpPr>
        <p:spPr>
          <a:xfrm>
            <a:off x="4010046" y="916770"/>
            <a:ext cx="52537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ΤΡΟΠΟΠΟΙΗΣΕΙΣ - ΒΕΛΤΙΩΣΕΙΣ</a:t>
            </a:r>
            <a:endParaRPr lang="el-G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528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22960" y="2396835"/>
            <a:ext cx="10653944" cy="322811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l-GR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Κατά τη διάρκεια της αναρρωτικής άδειας</a:t>
            </a:r>
            <a:r>
              <a:rPr lang="el-GR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οι μαθητευόμενοι </a:t>
            </a:r>
            <a:r>
              <a:rPr lang="el-GR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δεν επιτρέπεται να συμμετέχουν</a:t>
            </a:r>
            <a:r>
              <a:rPr lang="el-GR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ούτε στο  </a:t>
            </a:r>
            <a:r>
              <a:rPr lang="el-GR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εργαστηριακό μάθημα</a:t>
            </a:r>
            <a:r>
              <a:rPr lang="el-GR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ούτε στο </a:t>
            </a:r>
            <a:r>
              <a:rPr lang="el-GR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πρόγραμμα εκπαίδευσης στο χώρο εργασίας</a:t>
            </a:r>
            <a:r>
              <a:rPr lang="el-GR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buNone/>
            </a:pPr>
            <a:endParaRPr lang="el-GR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l-GR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Οι μαθητευόμενοι </a:t>
            </a:r>
            <a:r>
              <a:rPr lang="el-GR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δεν μπορούν να διακόψουν την αναρρωτική άδεια </a:t>
            </a:r>
            <a:r>
              <a:rPr lang="el-GR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ούτε στο χώρο εργασίας, ούτε στο εργαστηριακό μάθημα</a:t>
            </a:r>
          </a:p>
          <a:p>
            <a:endParaRPr lang="el-GR" dirty="0"/>
          </a:p>
        </p:txBody>
      </p:sp>
      <p:sp>
        <p:nvSpPr>
          <p:cNvPr id="6" name="Τίτλος 1"/>
          <p:cNvSpPr txBox="1">
            <a:spLocks/>
          </p:cNvSpPr>
          <p:nvPr/>
        </p:nvSpPr>
        <p:spPr>
          <a:xfrm>
            <a:off x="1620982" y="872836"/>
            <a:ext cx="10252363" cy="7689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9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Δ’ Φάση Υλοποίησης Μαθητείας</a:t>
            </a:r>
            <a:endParaRPr kumimoji="0" lang="el-GR" sz="4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Τίτλος 1"/>
          <p:cNvSpPr txBox="1">
            <a:spLocks/>
          </p:cNvSpPr>
          <p:nvPr/>
        </p:nvSpPr>
        <p:spPr>
          <a:xfrm>
            <a:off x="2078181" y="1646237"/>
            <a:ext cx="4668982" cy="63408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ΑΝΑΡΡΩΤΙΚΗ ΑΔΕΙΑ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860" y="0"/>
            <a:ext cx="29622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79727" y="7900"/>
            <a:ext cx="2084977" cy="955553"/>
          </a:xfrm>
          <a:prstGeom prst="rect">
            <a:avLst/>
          </a:prstGeom>
        </p:spPr>
      </p:pic>
      <p:pic>
        <p:nvPicPr>
          <p:cNvPr id="10" name="Εικόνα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7317" y="5975216"/>
            <a:ext cx="6455283" cy="819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5951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86691" y="1732474"/>
            <a:ext cx="9745085" cy="705926"/>
          </a:xfrm>
        </p:spPr>
        <p:txBody>
          <a:bodyPr>
            <a:normAutofit/>
          </a:bodyPr>
          <a:lstStyle/>
          <a:p>
            <a:r>
              <a:rPr lang="el-GR" b="1" dirty="0">
                <a:latin typeface="Calibri" pitchFamily="34" charset="0"/>
                <a:cs typeface="Calibri" pitchFamily="34" charset="0"/>
              </a:rPr>
              <a:t>ΑΠΟΥΣΙΕΣ ΣΤΟ ΕΡΓΑΣΤΗΡΙΑΚΟ ΜΑΘΗΜΑ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8810" y="2401741"/>
            <a:ext cx="10972800" cy="162993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l-GR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21 ώρες </a:t>
            </a:r>
            <a:r>
              <a:rPr lang="el-GR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χωρίς γνωμάτευσης γιατρού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28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+14 ώρες </a:t>
            </a:r>
            <a:r>
              <a:rPr lang="el-GR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(35 ώρες) με κατάθεση γνωμάτευσης θεράποντα ιατρού ιδιωτικού ή δημόσιου φορέα. </a:t>
            </a:r>
            <a:endParaRPr lang="el-GR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l-GR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Θέση περιεχομένου 2"/>
          <p:cNvSpPr txBox="1">
            <a:spLocks/>
          </p:cNvSpPr>
          <p:nvPr/>
        </p:nvSpPr>
        <p:spPr>
          <a:xfrm>
            <a:off x="828813" y="4287625"/>
            <a:ext cx="10972800" cy="130961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l-GR" sz="4000" dirty="0">
                <a:latin typeface="Calibri" pitchFamily="34" charset="0"/>
                <a:cs typeface="Calibri" pitchFamily="34" charset="0"/>
              </a:rPr>
              <a:t>Η γνωμάτευση που κατατίθεται για το εργαστηριακό μάθημα ειδικότητας </a:t>
            </a:r>
            <a:r>
              <a:rPr lang="el-GR" sz="40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συμπεριλαμβάνεται στις 12 ημερολογιακές ημέρες </a:t>
            </a:r>
            <a:r>
              <a:rPr lang="el-GR" sz="4000" dirty="0">
                <a:latin typeface="Calibri" pitchFamily="34" charset="0"/>
                <a:cs typeface="Calibri" pitchFamily="34" charset="0"/>
              </a:rPr>
              <a:t>αναρρωτικής άδειας που δικαιούνται οι μαθητευόμενοι.</a:t>
            </a:r>
            <a:endParaRPr lang="el-GR" dirty="0"/>
          </a:p>
        </p:txBody>
      </p:sp>
      <p:sp>
        <p:nvSpPr>
          <p:cNvPr id="5" name="Τίτλος 1"/>
          <p:cNvSpPr txBox="1">
            <a:spLocks/>
          </p:cNvSpPr>
          <p:nvPr/>
        </p:nvSpPr>
        <p:spPr>
          <a:xfrm>
            <a:off x="3131128" y="0"/>
            <a:ext cx="6885709" cy="7689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9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Δ’ Φάση Υλοποίησης Μαθητείας</a:t>
            </a:r>
            <a:endParaRPr kumimoji="0" lang="el-GR" sz="4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115" y="0"/>
            <a:ext cx="29622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79727" y="7900"/>
            <a:ext cx="2084977" cy="955553"/>
          </a:xfrm>
          <a:prstGeom prst="rect">
            <a:avLst/>
          </a:prstGeom>
        </p:spPr>
      </p:pic>
      <p:pic>
        <p:nvPicPr>
          <p:cNvPr id="8" name="Εικόνα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7317" y="5975216"/>
            <a:ext cx="6455283" cy="819784"/>
          </a:xfrm>
          <a:prstGeom prst="rect">
            <a:avLst/>
          </a:prstGeom>
        </p:spPr>
      </p:pic>
      <p:sp>
        <p:nvSpPr>
          <p:cNvPr id="9" name="8 - Ορθογώνιο"/>
          <p:cNvSpPr/>
          <p:nvPr/>
        </p:nvSpPr>
        <p:spPr>
          <a:xfrm>
            <a:off x="3954628" y="861351"/>
            <a:ext cx="52537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ΤΡΟΠΟΠΟΙΗΣΕΙΣ - ΒΕΛΤΙΩΣΕΙΣ</a:t>
            </a:r>
            <a:endParaRPr lang="el-G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929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44779" y="1787892"/>
            <a:ext cx="8911687" cy="581235"/>
          </a:xfrm>
        </p:spPr>
        <p:txBody>
          <a:bodyPr>
            <a:normAutofit/>
          </a:bodyPr>
          <a:lstStyle/>
          <a:p>
            <a:r>
              <a:rPr lang="el-GR" b="1" dirty="0">
                <a:latin typeface="Calibri" pitchFamily="34" charset="0"/>
                <a:cs typeface="Calibri" pitchFamily="34" charset="0"/>
              </a:rPr>
              <a:t>ΥΠΟΧΡΕΩΣΕΙΣ ΕΡΓΟΔΟΤΗ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97527" y="2618509"/>
            <a:ext cx="10501745" cy="3777622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Ο εργοδότης οφείλει να ενημερώσει τον επόπτη – εκπαιδευτικό σε περίπτωση που ο μαθητευόμενος απουσιάζει αδικαιολόγητα (χωρίς κανονική ή αναρρωτική άδεια) από το χώρο εργασίας.</a:t>
            </a:r>
          </a:p>
          <a:p>
            <a:pPr>
              <a:buNone/>
            </a:pPr>
            <a:endParaRPr lang="el-GR" sz="2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lvl="0"/>
            <a:r>
              <a:rPr lang="el-GR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Ο εργοδότης οφείλει να ενημερώνει τον επόπτη εκπαιδευτικό εάν ο μαθητευόμενος έχει αιτηθεί κανονικής ή αναρρωτικής άδειας.</a:t>
            </a:r>
          </a:p>
          <a:p>
            <a:pPr marL="0" indent="0">
              <a:buNone/>
            </a:pPr>
            <a:endParaRPr lang="el-GR" sz="2800" dirty="0"/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3117274" y="13855"/>
            <a:ext cx="7051964" cy="7689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9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Δ’ Φάση Υλοποίησης Μαθητείας</a:t>
            </a:r>
            <a:endParaRPr kumimoji="0" lang="el-GR" sz="4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860" y="0"/>
            <a:ext cx="29622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79727" y="7900"/>
            <a:ext cx="2084977" cy="955553"/>
          </a:xfrm>
          <a:prstGeom prst="rect">
            <a:avLst/>
          </a:prstGeom>
        </p:spPr>
      </p:pic>
      <p:pic>
        <p:nvPicPr>
          <p:cNvPr id="8" name="Εικόνα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7317" y="5975216"/>
            <a:ext cx="6455283" cy="819784"/>
          </a:xfrm>
          <a:prstGeom prst="rect">
            <a:avLst/>
          </a:prstGeom>
        </p:spPr>
      </p:pic>
      <p:sp>
        <p:nvSpPr>
          <p:cNvPr id="9" name="8 - Ορθογώνιο"/>
          <p:cNvSpPr/>
          <p:nvPr/>
        </p:nvSpPr>
        <p:spPr>
          <a:xfrm>
            <a:off x="4010046" y="916770"/>
            <a:ext cx="52537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ΤΡΟΠΟΠΟΙΗΣΕΙΣ - ΒΕΛΤΙΩΣΕΙΣ</a:t>
            </a:r>
            <a:endParaRPr lang="el-G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955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03216" y="1524656"/>
            <a:ext cx="8911687" cy="581235"/>
          </a:xfrm>
        </p:spPr>
        <p:txBody>
          <a:bodyPr>
            <a:normAutofit/>
          </a:bodyPr>
          <a:lstStyle/>
          <a:p>
            <a:r>
              <a:rPr lang="el-GR" b="1" dirty="0">
                <a:latin typeface="Calibri" pitchFamily="34" charset="0"/>
                <a:cs typeface="Calibri" pitchFamily="34" charset="0"/>
              </a:rPr>
              <a:t>ΔΙΕΥΚΡΙΝΗΣΕΙΣ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83672" y="2285999"/>
            <a:ext cx="10889673" cy="3777622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Οι τριμελής επιτροπές στα ΕΠΑ.Λ. οφείλουν να ελέγξουν τα δικαιολογητικά των μαθητευόμενων</a:t>
            </a:r>
          </a:p>
          <a:p>
            <a:r>
              <a:rPr lang="el-GR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Τα απαραίτητα δικαιολογητικά για την εγγραφή των μαθητευόμενων αναφέρονται αναλυτικά στο τέλος της αίτησης συμμετοχής που καταθέτουν οι μαθητευόμενοι</a:t>
            </a:r>
          </a:p>
          <a:p>
            <a:r>
              <a:rPr lang="el-GR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Γνωμάτευση του ΚΕΔΔΥ για μαθησιακή δυσκολία δεν κατατάσσει τον μαθητευόμενο στους απόφοιτους του ΕΝ.Ε.Ε.ΓΥ.Λ.</a:t>
            </a:r>
          </a:p>
          <a:p>
            <a:pPr marL="0" indent="0">
              <a:buNone/>
            </a:pPr>
            <a:endParaRPr lang="el-GR" sz="2800" dirty="0"/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3117274" y="13855"/>
            <a:ext cx="7051964" cy="7689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9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Δ’ Φάση Υλοποίησης Μαθητείας</a:t>
            </a:r>
            <a:endParaRPr kumimoji="0" lang="el-GR" sz="4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860" y="0"/>
            <a:ext cx="29622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79727" y="7900"/>
            <a:ext cx="2084977" cy="955553"/>
          </a:xfrm>
          <a:prstGeom prst="rect">
            <a:avLst/>
          </a:prstGeom>
        </p:spPr>
      </p:pic>
      <p:pic>
        <p:nvPicPr>
          <p:cNvPr id="8" name="Εικόνα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7317" y="5975216"/>
            <a:ext cx="6455283" cy="819784"/>
          </a:xfrm>
          <a:prstGeom prst="rect">
            <a:avLst/>
          </a:prstGeom>
        </p:spPr>
      </p:pic>
      <p:sp>
        <p:nvSpPr>
          <p:cNvPr id="9" name="8 - Ορθογώνιο"/>
          <p:cNvSpPr/>
          <p:nvPr/>
        </p:nvSpPr>
        <p:spPr>
          <a:xfrm>
            <a:off x="4010046" y="916770"/>
            <a:ext cx="27206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ΔΙΕΥΚΡΙΝΗΣΕΙΣ</a:t>
            </a:r>
            <a:endParaRPr lang="el-G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113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44779" y="1067456"/>
            <a:ext cx="8911687" cy="581235"/>
          </a:xfrm>
        </p:spPr>
        <p:txBody>
          <a:bodyPr>
            <a:normAutofit/>
          </a:bodyPr>
          <a:lstStyle/>
          <a:p>
            <a:r>
              <a:rPr lang="el-GR" b="1" dirty="0">
                <a:latin typeface="Calibri" pitchFamily="34" charset="0"/>
                <a:cs typeface="Calibri" pitchFamily="34" charset="0"/>
              </a:rPr>
              <a:t>ΔΙΕΥΚΡΙΝΗΣΕΙΣ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83672" y="1704108"/>
            <a:ext cx="10501745" cy="4114801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Η σειρά κατάταξης των μαθητευόμενων βγαίνει αυτόματα από το Πληροφοριακό Σύστημα αλλά πρέπει να ελεγχθεί για την ορθότητά της από το ΕΠΑ.Λ.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Εργοδότης που αδυνατεί να εφαρμόσει τουλάχιστον το 80% του Προγράμματος Σπουδών της ειδικότητας πρέπει να εξαιρεθεί από το Πρόγραμμα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Εργοδότης που έχει συμμετάσχει στο Πρόγραμμα σε παλαιότερες φάσεις και δεν έχει τηρήσει τους όρους της σύμβασης μαθητείας πρέπει να εξαιρεθεί από το Πρόγραμμα</a:t>
            </a:r>
          </a:p>
          <a:p>
            <a:pPr marL="0" indent="0">
              <a:buNone/>
            </a:pPr>
            <a:endParaRPr lang="el-GR" sz="2800" dirty="0"/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3117274" y="13855"/>
            <a:ext cx="7051964" cy="7689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9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Δ’ Φάση Υλοποίησης Μαθητείας</a:t>
            </a:r>
            <a:endParaRPr kumimoji="0" lang="el-GR" sz="4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860" y="0"/>
            <a:ext cx="29622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79727" y="7900"/>
            <a:ext cx="2084977" cy="955553"/>
          </a:xfrm>
          <a:prstGeom prst="rect">
            <a:avLst/>
          </a:prstGeom>
        </p:spPr>
      </p:pic>
      <p:pic>
        <p:nvPicPr>
          <p:cNvPr id="8" name="Εικόνα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7317" y="5975216"/>
            <a:ext cx="6455283" cy="819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5309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44779" y="1067456"/>
            <a:ext cx="8911687" cy="581235"/>
          </a:xfrm>
        </p:spPr>
        <p:txBody>
          <a:bodyPr>
            <a:normAutofit/>
          </a:bodyPr>
          <a:lstStyle/>
          <a:p>
            <a:r>
              <a:rPr lang="el-GR" b="1" dirty="0">
                <a:latin typeface="Calibri" pitchFamily="34" charset="0"/>
                <a:cs typeface="Calibri" pitchFamily="34" charset="0"/>
              </a:rPr>
              <a:t>ΔΙΕΥΚΡΙΝΗΣΕΙΣ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83672" y="1704108"/>
            <a:ext cx="10501745" cy="411480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800" b="1" dirty="0"/>
              <a:t>ΕΠΙΚΟΙΝΩΝΙΑ ΑΝΑΜΕΣΑ ΣΤΟΥΣ ΕΜΠΛΕΚΌΜΕΝΟΥΣ ΦΟΡΕΙΣ</a:t>
            </a:r>
          </a:p>
          <a:p>
            <a:r>
              <a:rPr lang="el-GR" sz="2800" dirty="0"/>
              <a:t>Για προβλήματα / ερωτήσεις </a:t>
            </a:r>
          </a:p>
          <a:p>
            <a:pPr marL="717550">
              <a:buFont typeface="Wingdings" pitchFamily="2" charset="2"/>
              <a:buChar char="ü"/>
            </a:pPr>
            <a:r>
              <a:rPr lang="el-GR" sz="2800" dirty="0"/>
              <a:t>οι εκπαιδευτικοί απευθύνονται  στους υπεύθυνους μαθητείας των Δ.Δ.Ε. </a:t>
            </a:r>
          </a:p>
          <a:p>
            <a:pPr marL="717550">
              <a:buFont typeface="Wingdings" pitchFamily="2" charset="2"/>
              <a:buChar char="ü"/>
            </a:pPr>
            <a:r>
              <a:rPr lang="el-GR" sz="2800" dirty="0"/>
              <a:t>οι υπεύθυνοι μαθητείας των Δ.Δ.Ε. απευθύνονται στους υπεύθυνους μαθητείας των Π.Δ.Ε.</a:t>
            </a:r>
          </a:p>
          <a:p>
            <a:pPr marL="717550">
              <a:buFont typeface="Wingdings" pitchFamily="2" charset="2"/>
              <a:buChar char="ü"/>
            </a:pPr>
            <a:r>
              <a:rPr lang="el-GR" sz="2800" dirty="0"/>
              <a:t>οι υπεύθυνοι μαθητείας των Π.Δ.Ε. απευθύνονται στο Τμήμα Μαθητείας ΕΠΑ.Λ. και Μάθησης στο Χώρο Μαθητείας </a:t>
            </a:r>
          </a:p>
          <a:p>
            <a:pPr>
              <a:buNone/>
            </a:pPr>
            <a:endParaRPr lang="el-GR" sz="2800" b="1" dirty="0"/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3117274" y="13855"/>
            <a:ext cx="7051964" cy="7689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9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Δ’ Φάση Υλοποίησης Μαθητείας</a:t>
            </a:r>
            <a:endParaRPr kumimoji="0" lang="el-GR" sz="4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860" y="0"/>
            <a:ext cx="29622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79727" y="7900"/>
            <a:ext cx="2084977" cy="955553"/>
          </a:xfrm>
          <a:prstGeom prst="rect">
            <a:avLst/>
          </a:prstGeom>
        </p:spPr>
      </p:pic>
      <p:pic>
        <p:nvPicPr>
          <p:cNvPr id="8" name="Εικόνα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7317" y="5975216"/>
            <a:ext cx="6455283" cy="819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4868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44779" y="1067456"/>
            <a:ext cx="8911687" cy="581235"/>
          </a:xfrm>
        </p:spPr>
        <p:txBody>
          <a:bodyPr>
            <a:normAutofit/>
          </a:bodyPr>
          <a:lstStyle/>
          <a:p>
            <a:r>
              <a:rPr lang="el-GR" b="1" dirty="0">
                <a:latin typeface="Calibri" pitchFamily="34" charset="0"/>
                <a:cs typeface="Calibri" pitchFamily="34" charset="0"/>
              </a:rPr>
              <a:t>ΔΙΕΥΚΡΙΝΗΣΕΙΣ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189017" y="2576946"/>
            <a:ext cx="7716983" cy="27154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600" b="1" dirty="0">
                <a:latin typeface="Calibri" pitchFamily="34" charset="0"/>
                <a:cs typeface="Calibri" pitchFamily="34" charset="0"/>
              </a:rPr>
              <a:t>Όλοι οι εμπλεκόμενοι στην υλοποίηση του Μεταλυκειακού Έτους </a:t>
            </a:r>
            <a:r>
              <a:rPr lang="el-GR" sz="3600" b="1" u="sng" dirty="0">
                <a:latin typeface="Calibri" pitchFamily="34" charset="0"/>
                <a:cs typeface="Calibri" pitchFamily="34" charset="0"/>
              </a:rPr>
              <a:t>οφείλουν να προσπαθούν να επιλύσουν </a:t>
            </a:r>
            <a:r>
              <a:rPr lang="el-GR" sz="3600" b="1" dirty="0">
                <a:latin typeface="Calibri" pitchFamily="34" charset="0"/>
                <a:cs typeface="Calibri" pitchFamily="34" charset="0"/>
              </a:rPr>
              <a:t>τυχόν προβλήματα πριν τα διαβιβάσουν   </a:t>
            </a:r>
            <a:endParaRPr lang="el-GR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3117274" y="13855"/>
            <a:ext cx="7051964" cy="7689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9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Δ’ Φάση Υλοποίησης Μαθητείας</a:t>
            </a:r>
            <a:endParaRPr kumimoji="0" lang="el-GR" sz="4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860" y="0"/>
            <a:ext cx="29622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79727" y="7900"/>
            <a:ext cx="2084977" cy="955553"/>
          </a:xfrm>
          <a:prstGeom prst="rect">
            <a:avLst/>
          </a:prstGeom>
        </p:spPr>
      </p:pic>
      <p:pic>
        <p:nvPicPr>
          <p:cNvPr id="8" name="Εικόνα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7317" y="5975216"/>
            <a:ext cx="6455283" cy="819784"/>
          </a:xfrm>
          <a:prstGeom prst="rect">
            <a:avLst/>
          </a:prstGeom>
        </p:spPr>
      </p:pic>
      <p:sp>
        <p:nvSpPr>
          <p:cNvPr id="9" name="Τίτλος 1"/>
          <p:cNvSpPr txBox="1">
            <a:spLocks/>
          </p:cNvSpPr>
          <p:nvPr/>
        </p:nvSpPr>
        <p:spPr>
          <a:xfrm>
            <a:off x="1706234" y="1732474"/>
            <a:ext cx="8911687" cy="5812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5000" lnSpcReduction="20000"/>
          </a:bodyPr>
          <a:lstStyle/>
          <a:p>
            <a:pPr>
              <a:buNone/>
            </a:pPr>
            <a:r>
              <a:rPr lang="el-GR" sz="3600" b="1" dirty="0">
                <a:latin typeface="Calibri" pitchFamily="34" charset="0"/>
                <a:cs typeface="Calibri" pitchFamily="34" charset="0"/>
              </a:rPr>
              <a:t>ΕΠΙΚΟΙΝΩΝΙΑ ΑΝΑΜΕΣΑ ΣΤΟΥΣ ΕΜΠΛΕΚΟΜΕΝΟΥΣ ΦΟΡΕΙΣ</a:t>
            </a:r>
          </a:p>
        </p:txBody>
      </p:sp>
    </p:spTree>
    <p:extLst>
      <p:ext uri="{BB962C8B-B14F-4D97-AF65-F5344CB8AC3E}">
        <p14:creationId xmlns:p14="http://schemas.microsoft.com/office/powerpoint/2010/main" xmlns="" val="19473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79714" y="228600"/>
            <a:ext cx="10524899" cy="1800225"/>
          </a:xfrm>
        </p:spPr>
        <p:txBody>
          <a:bodyPr>
            <a:normAutofit/>
          </a:bodyPr>
          <a:lstStyle/>
          <a:p>
            <a:pPr algn="ctr"/>
            <a:r>
              <a:rPr lang="el-GR" b="1" dirty="0"/>
              <a:t>υλοποίηση της μαθητείας στην ΠΔΕ Δυτικής Μακεδονίας</a:t>
            </a:r>
            <a:br>
              <a:rPr lang="el-GR" b="1" dirty="0"/>
            </a:br>
            <a:r>
              <a:rPr lang="el-GR" b="1" dirty="0">
                <a:solidFill>
                  <a:srgbClr val="FF0000"/>
                </a:solidFill>
              </a:rPr>
              <a:t>Προτείνεται: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3044-CBAE-45C0-9A6D-9FC4C7D81539}" type="slidenum">
              <a:rPr lang="el-GR" smtClean="0"/>
              <a:pPr/>
              <a:t>18</a:t>
            </a:fld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1645920" y="2116183"/>
            <a:ext cx="9862457" cy="37600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indent="-342900" defTabSz="457200">
              <a:spcBef>
                <a:spcPts val="1000"/>
              </a:spcBef>
              <a:buClr>
                <a:schemeClr val="accent1"/>
              </a:buClr>
              <a:buSzPct val="100000"/>
              <a:buFont typeface="Wingdings 3" charset="2"/>
              <a:buChar char=""/>
            </a:pPr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Συζήτηση με τους μαθητευόμενους πριν την έναρξη της Μαθητείας</a:t>
            </a:r>
          </a:p>
          <a:p>
            <a:pPr marL="354013" indent="-342900" defTabSz="457200">
              <a:spcBef>
                <a:spcPts val="1000"/>
              </a:spcBef>
              <a:buClr>
                <a:schemeClr val="accent1"/>
              </a:buClr>
              <a:buSzPct val="100000"/>
              <a:buFont typeface="Wingdings 3" charset="2"/>
              <a:buChar char=""/>
            </a:pPr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Συζήτηση με δημόσιους φορείς (αποφυγή λαθών, π.χ. δήλωση θέσεων από Δήμο)</a:t>
            </a:r>
          </a:p>
          <a:p>
            <a:pPr marL="354013" indent="-342900" defTabSz="457200">
              <a:spcBef>
                <a:spcPts val="1000"/>
              </a:spcBef>
              <a:buClr>
                <a:schemeClr val="accent1"/>
              </a:buClr>
              <a:buSzPct val="100000"/>
              <a:buFont typeface="Wingdings 3" charset="2"/>
              <a:buChar char=""/>
            </a:pPr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Αξιοποίηση ΠΣ Μαθητείας</a:t>
            </a:r>
          </a:p>
          <a:p>
            <a:pPr marL="354013" indent="-342900" defTabSz="457200">
              <a:spcBef>
                <a:spcPts val="1000"/>
              </a:spcBef>
              <a:buClr>
                <a:schemeClr val="accent1"/>
              </a:buClr>
              <a:buSzPct val="100000"/>
              <a:buFont typeface="Wingdings 3" charset="2"/>
              <a:buChar char=""/>
            </a:pPr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Μελέτη ΚΥΑ Υλοποίησης, ΥΑ Οργάνωσης και Λειτουργίας Τμημάτων Μαθητείας (ΦΕΚ 3459/13-9-2019), Πλαίσιο Ποιότητας (ΦΕΚ 491/20-2-2017, ΦΕΚ 2784/12-7-2018), Καθορισμός Εντύπων (ΦΕΚ 3395/10-8-2018)</a:t>
            </a:r>
          </a:p>
          <a:p>
            <a:pPr marL="354013" indent="-342900" defTabSz="457200">
              <a:spcBef>
                <a:spcPts val="1000"/>
              </a:spcBef>
              <a:buClr>
                <a:schemeClr val="accent1"/>
              </a:buClr>
              <a:buSzPct val="100000"/>
              <a:buFont typeface="Wingdings 3" charset="2"/>
              <a:buChar char=""/>
            </a:pPr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Μελέτη Προγραμμάτων Σπουδών</a:t>
            </a:r>
          </a:p>
          <a:p>
            <a:pPr marL="354013" indent="-342900" defTabSz="457200">
              <a:spcBef>
                <a:spcPts val="1000"/>
              </a:spcBef>
              <a:buClr>
                <a:schemeClr val="accent1"/>
              </a:buClr>
              <a:buSzPct val="100000"/>
              <a:buFont typeface="Wingdings 3" charset="2"/>
              <a:buChar char=""/>
            </a:pPr>
            <a:r>
              <a:rPr lang="el-G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Δημιουργία κλειστής ομάδας</a:t>
            </a:r>
          </a:p>
          <a:p>
            <a:pPr marL="11113" defTabSz="457200">
              <a:spcBef>
                <a:spcPts val="1000"/>
              </a:spcBef>
              <a:buClr>
                <a:schemeClr val="accent1"/>
              </a:buClr>
              <a:buSzPct val="100000"/>
            </a:pPr>
            <a:endParaRPr lang="el-G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54013" indent="-342900" defTabSz="457200">
              <a:spcBef>
                <a:spcPts val="1000"/>
              </a:spcBef>
              <a:buClr>
                <a:schemeClr val="accent1"/>
              </a:buClr>
              <a:buSzPct val="100000"/>
              <a:buFont typeface="Wingdings 3" charset="2"/>
              <a:buChar char=""/>
            </a:pP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074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B3044-CBAE-45C0-9A6D-9FC4C7D81539}" type="slidenum">
              <a:rPr lang="el-GR" smtClean="0"/>
              <a:pPr/>
              <a:t>19</a:t>
            </a:fld>
            <a:endParaRPr lang="el-GR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endParaRPr lang="el-GR" sz="6000" dirty="0"/>
          </a:p>
          <a:p>
            <a:pPr algn="r"/>
            <a:endParaRPr lang="el-GR" sz="6000" dirty="0"/>
          </a:p>
          <a:p>
            <a:pPr algn="r"/>
            <a:r>
              <a:rPr lang="el-GR" sz="6000" dirty="0"/>
              <a:t>Ευχαριστούμε πολύ!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xmlns="" val="36351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1"/>
          <p:cNvSpPr txBox="1">
            <a:spLocks noGrp="1"/>
          </p:cNvSpPr>
          <p:nvPr>
            <p:ph type="title"/>
          </p:nvPr>
        </p:nvSpPr>
        <p:spPr>
          <a:xfrm>
            <a:off x="2119745" y="1440874"/>
            <a:ext cx="8428903" cy="4710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l-GR" sz="4400" b="1" dirty="0">
                <a:latin typeface="Calibri" pitchFamily="34" charset="0"/>
                <a:cs typeface="Calibri" pitchFamily="34" charset="0"/>
              </a:rPr>
              <a:t>Δ΄ Φάση Υλοποίησης Μαθητείας</a:t>
            </a:r>
            <a:br>
              <a:rPr lang="el-GR" sz="4400" b="1" dirty="0">
                <a:latin typeface="Calibri" pitchFamily="34" charset="0"/>
                <a:cs typeface="Calibri" pitchFamily="34" charset="0"/>
              </a:rPr>
            </a:br>
            <a:r>
              <a:rPr lang="el-G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ΤΡΟΠΟΠΟΙΗΣΕΙΣ - ΒΕΛΤΙΩΣΕΙΣ</a:t>
            </a:r>
            <a:endParaRPr lang="el-GR" sz="48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40872" y="1939637"/>
            <a:ext cx="10049885" cy="3532909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2800" dirty="0">
                <a:latin typeface="Calibri" pitchFamily="34" charset="0"/>
                <a:cs typeface="Calibri" pitchFamily="34" charset="0"/>
              </a:rPr>
              <a:t>Το «</a:t>
            </a: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Μεταλυκειακό Έτος – Τάξη Μαθητείας</a:t>
            </a:r>
            <a:r>
              <a:rPr lang="el-GR" sz="2800" dirty="0">
                <a:latin typeface="Calibri" pitchFamily="34" charset="0"/>
                <a:cs typeface="Calibri" pitchFamily="34" charset="0"/>
              </a:rPr>
              <a:t>» εποπτεύεται από τη </a:t>
            </a:r>
            <a:r>
              <a:rPr lang="el-G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Γενική Γραμματεία Επαγγελματικής Εκπαίδευσης, Κατάρτισης και Δια Βίου Μάθησης</a:t>
            </a:r>
            <a:r>
              <a:rPr lang="el-GR" sz="2800" dirty="0">
                <a:latin typeface="Calibri" pitchFamily="34" charset="0"/>
                <a:cs typeface="Calibri" pitchFamily="34" charset="0"/>
              </a:rPr>
              <a:t>  του Υπουργείου Παιδείας και Θρησκευμάτων.</a:t>
            </a:r>
          </a:p>
          <a:p>
            <a:pPr marL="0" indent="0" algn="just">
              <a:buNone/>
            </a:pPr>
            <a:endParaRPr lang="el-GR" sz="2800" dirty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Ολιγομελή τμήματα </a:t>
            </a:r>
            <a:r>
              <a:rPr lang="el-GR" sz="2800" dirty="0">
                <a:latin typeface="Calibri" pitchFamily="34" charset="0"/>
                <a:cs typeface="Calibri" pitchFamily="34" charset="0"/>
              </a:rPr>
              <a:t>εγκρίνονται με απόφαση του </a:t>
            </a:r>
            <a:r>
              <a:rPr lang="el-G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Γενικού Γραμματέα Επαγγελματικής Εκπαίδευσης, Κατάρτισης και Δια Βίου Μάθησης</a:t>
            </a:r>
            <a:r>
              <a:rPr lang="el-GR" sz="2800" dirty="0">
                <a:latin typeface="Calibri" pitchFamily="34" charset="0"/>
                <a:cs typeface="Calibri" pitchFamily="34" charset="0"/>
              </a:rPr>
              <a:t>  του Υπουργείου Παιδείας και Θρησκευμάτων</a:t>
            </a:r>
          </a:p>
          <a:p>
            <a:pPr marL="0" indent="0" algn="just">
              <a:buNone/>
            </a:pPr>
            <a:endParaRPr lang="el-GR" sz="2400" dirty="0"/>
          </a:p>
          <a:p>
            <a:pPr algn="just">
              <a:buNone/>
            </a:pPr>
            <a:endParaRPr lang="el-GR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el-GR" sz="2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115" y="0"/>
            <a:ext cx="29622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79727" y="7900"/>
            <a:ext cx="2084977" cy="955553"/>
          </a:xfrm>
          <a:prstGeom prst="rect">
            <a:avLst/>
          </a:prstGeom>
        </p:spPr>
      </p:pic>
      <p:pic>
        <p:nvPicPr>
          <p:cNvPr id="8" name="Εικόνα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7317" y="5975216"/>
            <a:ext cx="6455283" cy="819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7465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36469" y="2014164"/>
            <a:ext cx="9985745" cy="377762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3200" dirty="0">
                <a:latin typeface="Calibri" pitchFamily="34" charset="0"/>
                <a:cs typeface="Calibri" pitchFamily="34" charset="0"/>
              </a:rPr>
              <a:t>Διάρκεια προγράμματος: ένα σχολικό έτος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3200" dirty="0">
                <a:latin typeface="Calibri" pitchFamily="34" charset="0"/>
                <a:cs typeface="Calibri" pitchFamily="34" charset="0"/>
              </a:rPr>
              <a:t>Εργαστηριακό μάθημα: όχι πάνω από μία ημέρα την εβδομάδα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3200" dirty="0">
                <a:latin typeface="Calibri" pitchFamily="34" charset="0"/>
                <a:cs typeface="Calibri" pitchFamily="34" charset="0"/>
              </a:rPr>
              <a:t>«Το πρόγραμμα εκπαίδευσης στο χώρο εργασίας είναι διάρκειας 28 ωρών εβδομαδιαίως επιμερισμένο </a:t>
            </a:r>
            <a:r>
              <a:rPr lang="el-GR" sz="3200" b="1" u="sng" dirty="0">
                <a:latin typeface="Calibri" pitchFamily="34" charset="0"/>
                <a:cs typeface="Calibri" pitchFamily="34" charset="0"/>
              </a:rPr>
              <a:t>ισομερώς</a:t>
            </a:r>
            <a:r>
              <a:rPr lang="el-GR" sz="3200" dirty="0">
                <a:latin typeface="Calibri" pitchFamily="34" charset="0"/>
                <a:cs typeface="Calibri" pitchFamily="34" charset="0"/>
              </a:rPr>
              <a:t> σε 4 ημέρες»</a:t>
            </a:r>
          </a:p>
          <a:p>
            <a:endParaRPr lang="el-GR" dirty="0"/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886691" y="734289"/>
            <a:ext cx="10811885" cy="7689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9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Δ΄ Φάση Υλοποίησης Μαθητείας</a:t>
            </a:r>
            <a:endParaRPr kumimoji="0" lang="el-GR" sz="4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115" y="0"/>
            <a:ext cx="29622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79727" y="7900"/>
            <a:ext cx="2084977" cy="955553"/>
          </a:xfrm>
          <a:prstGeom prst="rect">
            <a:avLst/>
          </a:prstGeom>
        </p:spPr>
      </p:pic>
      <p:pic>
        <p:nvPicPr>
          <p:cNvPr id="8" name="Εικόνα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7317" y="5975216"/>
            <a:ext cx="6455283" cy="819784"/>
          </a:xfrm>
          <a:prstGeom prst="rect">
            <a:avLst/>
          </a:prstGeom>
        </p:spPr>
      </p:pic>
      <p:sp>
        <p:nvSpPr>
          <p:cNvPr id="10" name="9 - Ορθογώνιο"/>
          <p:cNvSpPr/>
          <p:nvPr/>
        </p:nvSpPr>
        <p:spPr>
          <a:xfrm>
            <a:off x="3940775" y="1429389"/>
            <a:ext cx="52537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ΤΡΟΠΟΠΟΙΗΣΕΙΣ - ΒΕΛΤΙΩΣΕΙΣ</a:t>
            </a:r>
            <a:endParaRPr lang="el-G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108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58537" y="2064327"/>
            <a:ext cx="9868983" cy="41563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l-GR" sz="2400" dirty="0"/>
              <a:t>Ανάθεση εργαστηριακού μαθήματος ειδικότητας: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l-GR" sz="2400" b="1" dirty="0"/>
              <a:t>υπεύθυνος τομέα </a:t>
            </a:r>
            <a:r>
              <a:rPr lang="el-GR" sz="2400" dirty="0"/>
              <a:t>που είναι </a:t>
            </a:r>
            <a:r>
              <a:rPr lang="el-GR" sz="2400" b="1" dirty="0"/>
              <a:t>επιμορφωτής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υπεύθυνος εργαστηρίου </a:t>
            </a:r>
            <a:r>
              <a:rPr lang="el-GR" sz="2400" dirty="0"/>
              <a:t>που είναι </a:t>
            </a:r>
            <a:r>
              <a:rPr lang="el-GR" sz="2400" b="1" dirty="0"/>
              <a:t>επιμορφωτής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εκπαιδευτικός</a:t>
            </a:r>
            <a:r>
              <a:rPr lang="el-GR" sz="2400" dirty="0"/>
              <a:t> που είναι </a:t>
            </a:r>
            <a:r>
              <a:rPr lang="el-GR" sz="2400" b="1" dirty="0"/>
              <a:t>επιμορφωτής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υπεύθυνος τομέα</a:t>
            </a:r>
            <a:endParaRPr lang="el-GR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υπεύθυνος εργαστηρίου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εκπαιδευτικός</a:t>
            </a:r>
            <a:r>
              <a:rPr lang="el-GR" sz="2400" dirty="0"/>
              <a:t> που έχει διατεθεί στο </a:t>
            </a:r>
            <a:r>
              <a:rPr lang="el-GR" sz="2400" b="1" dirty="0"/>
              <a:t>Ε.Κ.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/>
              <a:t>εκπαιδευτικός</a:t>
            </a:r>
            <a:r>
              <a:rPr lang="el-GR" sz="2400" dirty="0"/>
              <a:t> από </a:t>
            </a:r>
            <a:r>
              <a:rPr lang="el-GR" sz="2400" b="1" dirty="0"/>
              <a:t>ΕΠΑ.Λ. </a:t>
            </a:r>
            <a:endParaRPr lang="el-GR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1482436" y="748145"/>
            <a:ext cx="10146866" cy="7689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9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Δ’ Φάση Υλοποίησης Μαθητείας</a:t>
            </a:r>
            <a:endParaRPr kumimoji="0" lang="el-GR" sz="4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115" y="0"/>
            <a:ext cx="29622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79727" y="7900"/>
            <a:ext cx="2084977" cy="955553"/>
          </a:xfrm>
          <a:prstGeom prst="rect">
            <a:avLst/>
          </a:prstGeom>
        </p:spPr>
      </p:pic>
      <p:pic>
        <p:nvPicPr>
          <p:cNvPr id="7" name="Εικόνα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7317" y="5975216"/>
            <a:ext cx="6455283" cy="819784"/>
          </a:xfrm>
          <a:prstGeom prst="rect">
            <a:avLst/>
          </a:prstGeom>
        </p:spPr>
      </p:pic>
      <p:sp>
        <p:nvSpPr>
          <p:cNvPr id="8" name="7 - Ορθογώνιο"/>
          <p:cNvSpPr/>
          <p:nvPr/>
        </p:nvSpPr>
        <p:spPr>
          <a:xfrm>
            <a:off x="3608265" y="1415534"/>
            <a:ext cx="52537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ΤΡΟΠΟΠΟΙΗΣΕΙΣ - ΒΕΛΤΙΩΣΕΙΣ</a:t>
            </a:r>
            <a:endParaRPr lang="el-G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797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48691" y="1967345"/>
            <a:ext cx="9758940" cy="3893128"/>
          </a:xfrm>
        </p:spPr>
        <p:txBody>
          <a:bodyPr>
            <a:normAutofit/>
          </a:bodyPr>
          <a:lstStyle/>
          <a:p>
            <a:pPr lvl="0"/>
            <a:r>
              <a:rPr lang="el-GR" sz="2800" dirty="0">
                <a:latin typeface="Calibri" pitchFamily="34" charset="0"/>
                <a:cs typeface="Calibri" pitchFamily="34" charset="0"/>
              </a:rPr>
              <a:t>Αλλαγή εργοδότη:</a:t>
            </a:r>
          </a:p>
          <a:p>
            <a:pPr lvl="1"/>
            <a:r>
              <a:rPr lang="el-GR" sz="2800" dirty="0">
                <a:latin typeface="Calibri" pitchFamily="34" charset="0"/>
                <a:cs typeface="Calibri" pitchFamily="34" charset="0"/>
              </a:rPr>
              <a:t>με επιλογή του μαθητευόμενου (εντός του πρώτου μήνα)</a:t>
            </a:r>
          </a:p>
          <a:p>
            <a:pPr lvl="1"/>
            <a:r>
              <a:rPr lang="el-GR" sz="2800" dirty="0">
                <a:latin typeface="Calibri" pitchFamily="34" charset="0"/>
                <a:cs typeface="Calibri" pitchFamily="34" charset="0"/>
              </a:rPr>
              <a:t>με τη σύμφωνη γνώμη του επόπτη (καθ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’ </a:t>
            </a:r>
            <a:r>
              <a:rPr lang="el-GR" sz="2800" dirty="0">
                <a:latin typeface="Calibri" pitchFamily="34" charset="0"/>
                <a:cs typeface="Calibri" pitchFamily="34" charset="0"/>
              </a:rPr>
              <a:t>όλη τη διάρκεια του Προγράμματος) </a:t>
            </a:r>
          </a:p>
          <a:p>
            <a:pPr lvl="1"/>
            <a:r>
              <a:rPr lang="el-GR" sz="2800" dirty="0">
                <a:latin typeface="Calibri" pitchFamily="34" charset="0"/>
                <a:cs typeface="Calibri" pitchFamily="34" charset="0"/>
              </a:rPr>
              <a:t>με </a:t>
            </a:r>
            <a:r>
              <a:rPr lang="el-GR" sz="2800" b="1" u="sng" dirty="0">
                <a:latin typeface="Calibri" pitchFamily="34" charset="0"/>
                <a:cs typeface="Calibri" pitchFamily="34" charset="0"/>
              </a:rPr>
              <a:t>δεσμευμένη θέση</a:t>
            </a:r>
            <a:r>
              <a:rPr lang="el-GR" sz="2800" b="1" dirty="0">
                <a:latin typeface="Calibri" pitchFamily="34" charset="0"/>
                <a:cs typeface="Calibri" pitchFamily="34" charset="0"/>
              </a:rPr>
              <a:t> *</a:t>
            </a:r>
          </a:p>
          <a:p>
            <a:pPr lvl="1">
              <a:buNone/>
            </a:pPr>
            <a:endParaRPr lang="el-GR" sz="2400" b="1" dirty="0">
              <a:latin typeface="Calibri" pitchFamily="34" charset="0"/>
              <a:cs typeface="Calibri" pitchFamily="34" charset="0"/>
            </a:endParaRPr>
          </a:p>
          <a:p>
            <a:pPr marL="355600" lvl="1" indent="-268288"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Σε κάθε περίπτωση, η αλλαγή πρέπει να πραγματοποιηθεί </a:t>
            </a:r>
            <a:r>
              <a:rPr lang="el-GR" sz="2800" b="1" u="sng" dirty="0">
                <a:latin typeface="Calibri" pitchFamily="34" charset="0"/>
                <a:cs typeface="Calibri" pitchFamily="34" charset="0"/>
              </a:rPr>
              <a:t>εντός 5 εργάσιμων ημερών </a:t>
            </a:r>
            <a:r>
              <a:rPr lang="el-GR" sz="2800" dirty="0">
                <a:latin typeface="Calibri" pitchFamily="34" charset="0"/>
                <a:cs typeface="Calibri" pitchFamily="34" charset="0"/>
              </a:rPr>
              <a:t>και δεν μπορεί να επαναληφθεί.</a:t>
            </a:r>
          </a:p>
          <a:p>
            <a:endParaRPr lang="el-GR" dirty="0"/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1620981" y="762000"/>
            <a:ext cx="10307783" cy="7689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9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Δ΄Φάση</a:t>
            </a:r>
            <a:r>
              <a:rPr kumimoji="0" lang="el-GR" sz="49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 Υλοποίησης Μαθητείας</a:t>
            </a:r>
            <a:endParaRPr kumimoji="0" lang="el-GR" sz="4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115" y="0"/>
            <a:ext cx="29622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79727" y="7900"/>
            <a:ext cx="2084977" cy="955553"/>
          </a:xfrm>
          <a:prstGeom prst="rect">
            <a:avLst/>
          </a:prstGeom>
        </p:spPr>
      </p:pic>
      <p:pic>
        <p:nvPicPr>
          <p:cNvPr id="7" name="Εικόνα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7317" y="5975216"/>
            <a:ext cx="6455283" cy="819784"/>
          </a:xfrm>
          <a:prstGeom prst="rect">
            <a:avLst/>
          </a:prstGeom>
        </p:spPr>
      </p:pic>
      <p:sp>
        <p:nvSpPr>
          <p:cNvPr id="8" name="7 - Ορθογώνιο"/>
          <p:cNvSpPr/>
          <p:nvPr/>
        </p:nvSpPr>
        <p:spPr>
          <a:xfrm>
            <a:off x="4037757" y="1415535"/>
            <a:ext cx="52537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ΤΡΟΠΟΠΟΙΗΣΕΙΣ - ΒΕΛΤΙΩΣΕΙΣ</a:t>
            </a:r>
            <a:endParaRPr lang="el-G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47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31520" y="2168238"/>
            <a:ext cx="11044841" cy="40108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b="1" dirty="0">
                <a:latin typeface="Calibri" pitchFamily="34" charset="0"/>
                <a:cs typeface="Calibri" pitchFamily="34" charset="0"/>
              </a:rPr>
              <a:t>156 ημέρες παρουσίας στο χώρο εργασίας συμπεριλαμβάνουν</a:t>
            </a:r>
            <a:r>
              <a:rPr lang="el-GR" sz="2800" dirty="0">
                <a:latin typeface="Calibri" pitchFamily="34" charset="0"/>
                <a:cs typeface="Calibri" pitchFamily="34" charset="0"/>
              </a:rPr>
              <a:t>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Ημέρες παρουσίας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Ημέρες κανονικής άδειας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Ημέρες αναρρωτικής άδειας που αντιστοιχούν σε ημέρες παρουσίας στο χώρο εργασίας</a:t>
            </a:r>
          </a:p>
          <a:p>
            <a:pPr marL="0" indent="0">
              <a:buNone/>
            </a:pPr>
            <a:r>
              <a:rPr lang="el-G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156 ημέρες παρουσίας στο χώρο εργασίας </a:t>
            </a:r>
            <a:r>
              <a:rPr lang="el-G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ΔΕΝ</a:t>
            </a:r>
            <a:r>
              <a:rPr lang="el-G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συμπεριλαμβάνουν ημέρες επίσημης αργίας</a:t>
            </a:r>
          </a:p>
          <a:p>
            <a:endParaRPr lang="el-GR" dirty="0"/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1731818" y="734290"/>
            <a:ext cx="9490364" cy="7689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9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Δ΄ Φάση Υλοποίησης Μαθητείας</a:t>
            </a:r>
            <a:endParaRPr kumimoji="0" lang="el-GR" sz="4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115" y="0"/>
            <a:ext cx="29622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79727" y="7900"/>
            <a:ext cx="2084977" cy="955553"/>
          </a:xfrm>
          <a:prstGeom prst="rect">
            <a:avLst/>
          </a:prstGeom>
        </p:spPr>
      </p:pic>
      <p:pic>
        <p:nvPicPr>
          <p:cNvPr id="7" name="Εικόνα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7317" y="5975216"/>
            <a:ext cx="6455283" cy="819784"/>
          </a:xfrm>
          <a:prstGeom prst="rect">
            <a:avLst/>
          </a:prstGeom>
        </p:spPr>
      </p:pic>
      <p:sp>
        <p:nvSpPr>
          <p:cNvPr id="8" name="7 - Ορθογώνιο"/>
          <p:cNvSpPr/>
          <p:nvPr/>
        </p:nvSpPr>
        <p:spPr>
          <a:xfrm>
            <a:off x="3511284" y="1526371"/>
            <a:ext cx="52537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ΤΡΟΠΟΠΟΙΗΣΕΙΣ - ΒΕΛΤΙΩΣΕΙΣ</a:t>
            </a:r>
            <a:endParaRPr lang="el-G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183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479964" y="1316181"/>
            <a:ext cx="7398326" cy="471055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</a:rPr>
              <a:t>ΕΠΙΣΗΜΕΣ ΑΡΓΙΕΣ - </a:t>
            </a:r>
            <a:r>
              <a:rPr lang="el-GR" b="1" dirty="0">
                <a:latin typeface="Calibri" panose="020F0502020204030204" pitchFamily="34" charset="0"/>
              </a:rPr>
              <a:t>ΔΗΜΟΣΙΟΣ ΤΟΜΕΑΣ</a:t>
            </a: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</a:rPr>
              <a:t/>
            </a:r>
            <a:br>
              <a:rPr lang="el-GR" b="1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57733" y="1908627"/>
            <a:ext cx="9863381" cy="4076537"/>
          </a:xfrm>
        </p:spPr>
        <p:txBody>
          <a:bodyPr numCol="2"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l-GR" sz="2300" dirty="0">
                <a:solidFill>
                  <a:schemeClr val="tx1"/>
                </a:solidFill>
                <a:latin typeface="Calibri" panose="020F0502020204030204" pitchFamily="34" charset="0"/>
              </a:rPr>
              <a:t>25η Μαρτίου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300" dirty="0">
                <a:solidFill>
                  <a:schemeClr val="tx1"/>
                </a:solidFill>
                <a:latin typeface="Calibri" panose="020F0502020204030204" pitchFamily="34" charset="0"/>
              </a:rPr>
              <a:t>28η Οκτωβρίου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300" dirty="0">
                <a:solidFill>
                  <a:schemeClr val="tx1"/>
                </a:solidFill>
                <a:latin typeface="Calibri" panose="020F0502020204030204" pitchFamily="34" charset="0"/>
              </a:rPr>
              <a:t>1 Ιανουαρίου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300" dirty="0">
                <a:solidFill>
                  <a:schemeClr val="tx1"/>
                </a:solidFill>
                <a:latin typeface="Calibri" panose="020F0502020204030204" pitchFamily="34" charset="0"/>
              </a:rPr>
              <a:t>6 Ιανουαρίου (Θεοφάνεια)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300" dirty="0">
                <a:solidFill>
                  <a:schemeClr val="tx1"/>
                </a:solidFill>
                <a:latin typeface="Calibri" panose="020F0502020204030204" pitchFamily="34" charset="0"/>
              </a:rPr>
              <a:t>Τριών Ιεραρχών (για εκπαιδευτικούς λειτουργούς)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300" dirty="0">
                <a:solidFill>
                  <a:schemeClr val="tx1"/>
                </a:solidFill>
                <a:latin typeface="Calibri" panose="020F0502020204030204" pitchFamily="34" charset="0"/>
              </a:rPr>
              <a:t>Καθαρά Δευτέρα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300" dirty="0">
                <a:solidFill>
                  <a:schemeClr val="tx1"/>
                </a:solidFill>
                <a:latin typeface="Calibri" panose="020F0502020204030204" pitchFamily="34" charset="0"/>
              </a:rPr>
              <a:t>Μεγάλη Παρασκευή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300" dirty="0">
                <a:solidFill>
                  <a:schemeClr val="tx1"/>
                </a:solidFill>
                <a:latin typeface="Calibri" panose="020F0502020204030204" pitchFamily="34" charset="0"/>
              </a:rPr>
              <a:t>Μεγάλο Σάββατο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2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l-GR" sz="2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l-GR" sz="2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2300" dirty="0">
                <a:solidFill>
                  <a:schemeClr val="tx1"/>
                </a:solidFill>
                <a:latin typeface="Calibri" panose="020F0502020204030204" pitchFamily="34" charset="0"/>
              </a:rPr>
              <a:t>Δευτέρα του Πάσχα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300" dirty="0">
                <a:solidFill>
                  <a:schemeClr val="tx1"/>
                </a:solidFill>
                <a:latin typeface="Calibri" panose="020F0502020204030204" pitchFamily="34" charset="0"/>
              </a:rPr>
              <a:t>1η Μαΐου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300" dirty="0">
                <a:solidFill>
                  <a:schemeClr val="tx1"/>
                </a:solidFill>
                <a:latin typeface="Calibri" panose="020F0502020204030204" pitchFamily="34" charset="0"/>
              </a:rPr>
              <a:t>Αγίου Πνεύματος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300" dirty="0">
                <a:solidFill>
                  <a:schemeClr val="tx1"/>
                </a:solidFill>
                <a:latin typeface="Calibri" panose="020F0502020204030204" pitchFamily="34" charset="0"/>
              </a:rPr>
              <a:t>15 Αυγούστου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300" dirty="0">
                <a:solidFill>
                  <a:schemeClr val="tx1"/>
                </a:solidFill>
                <a:latin typeface="Calibri" panose="020F0502020204030204" pitchFamily="34" charset="0"/>
              </a:rPr>
              <a:t>17 Νοεμβρίου (για Ανώτατα Εκ/κα Ιδρύματα)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300" dirty="0">
                <a:solidFill>
                  <a:schemeClr val="tx1"/>
                </a:solidFill>
                <a:latin typeface="Calibri" panose="020F0502020204030204" pitchFamily="34" charset="0"/>
              </a:rPr>
              <a:t>25 Δεκεμβρίου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300" dirty="0">
                <a:solidFill>
                  <a:schemeClr val="tx1"/>
                </a:solidFill>
                <a:latin typeface="Calibri" panose="020F0502020204030204" pitchFamily="34" charset="0"/>
              </a:rPr>
              <a:t>26 Δεκεμβρίου </a:t>
            </a:r>
          </a:p>
          <a:p>
            <a:pPr>
              <a:buFont typeface="Wingdings" panose="05000000000000000000" pitchFamily="2" charset="2"/>
              <a:buChar char="ü"/>
            </a:pPr>
            <a:endParaRPr lang="el-GR" sz="20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l-GR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l-GR" sz="12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l-GR" sz="1200" dirty="0">
              <a:latin typeface="Calibri" panose="020F05020202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622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79727" y="7900"/>
            <a:ext cx="2084977" cy="955553"/>
          </a:xfrm>
          <a:prstGeom prst="rect">
            <a:avLst/>
          </a:prstGeom>
        </p:spPr>
      </p:pic>
      <p:pic>
        <p:nvPicPr>
          <p:cNvPr id="7" name="Εικόνα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7317" y="5975216"/>
            <a:ext cx="6455283" cy="819784"/>
          </a:xfrm>
          <a:prstGeom prst="rect">
            <a:avLst/>
          </a:prstGeom>
        </p:spPr>
      </p:pic>
      <p:sp>
        <p:nvSpPr>
          <p:cNvPr id="8" name="7 - Ορθογώνιο"/>
          <p:cNvSpPr/>
          <p:nvPr/>
        </p:nvSpPr>
        <p:spPr>
          <a:xfrm>
            <a:off x="3162178" y="113204"/>
            <a:ext cx="64600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>
              <a:spcBef>
                <a:spcPct val="0"/>
              </a:spcBef>
              <a:defRPr/>
            </a:pPr>
            <a:r>
              <a:rPr lang="el-GR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Δ’ Φάση Υλοποίησης Μαθητείας</a:t>
            </a:r>
            <a:endParaRPr lang="el-GR" sz="360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3760666" y="750515"/>
            <a:ext cx="52537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ΤΡΟΠΟΠΟΙΗΣΕΙΣ - ΒΕΛΤΙΩΣΕΙΣ</a:t>
            </a:r>
            <a:endParaRPr lang="el-G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32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10144" y="1560369"/>
            <a:ext cx="4322619" cy="961160"/>
          </a:xfrm>
        </p:spPr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</a:rPr>
              <a:t>ΕΠΙΣΗΜΕΣ ΑΡΓΙΕΣ</a:t>
            </a:r>
            <a:br>
              <a:rPr lang="el-GR" b="1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el-GR" b="1" dirty="0">
                <a:latin typeface="Calibri" panose="020F0502020204030204" pitchFamily="34" charset="0"/>
              </a:rPr>
              <a:t>ΙΔΙΩΤΙΚΟΣ ΤΟΜΕΑΣ</a:t>
            </a:r>
            <a:r>
              <a:rPr lang="el-GR" b="1" dirty="0">
                <a:solidFill>
                  <a:srgbClr val="FF0000"/>
                </a:solidFill>
                <a:latin typeface="Calibri" panose="020F0502020204030204" pitchFamily="34" charset="0"/>
              </a:rPr>
              <a:t/>
            </a:r>
            <a:br>
              <a:rPr lang="el-GR" b="1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el-GR" b="1" dirty="0">
                <a:latin typeface="Calibri" panose="020F0502020204030204" pitchFamily="34" charset="0"/>
              </a:rPr>
              <a:t/>
            </a:r>
            <a:br>
              <a:rPr lang="el-GR" b="1" dirty="0">
                <a:latin typeface="Calibri" panose="020F0502020204030204" pitchFamily="34" charset="0"/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12500" y="2698335"/>
            <a:ext cx="5671427" cy="2664296"/>
          </a:xfrm>
        </p:spPr>
        <p:txBody>
          <a:bodyPr numCol="1"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l-GR" sz="2600" dirty="0">
                <a:solidFill>
                  <a:schemeClr val="tx1"/>
                </a:solidFill>
                <a:latin typeface="Calibri" panose="020F0502020204030204" pitchFamily="34" charset="0"/>
              </a:rPr>
              <a:t>25η Μαρτίου					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600" dirty="0">
                <a:solidFill>
                  <a:schemeClr val="tx1"/>
                </a:solidFill>
                <a:latin typeface="Calibri" panose="020F0502020204030204" pitchFamily="34" charset="0"/>
              </a:rPr>
              <a:t>Δευτέρα του Πάσχα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600" dirty="0">
                <a:solidFill>
                  <a:schemeClr val="tx1"/>
                </a:solidFill>
                <a:latin typeface="Calibri" panose="020F0502020204030204" pitchFamily="34" charset="0"/>
              </a:rPr>
              <a:t>1η Μαΐου (ΦΕΚ Α’61/28-04 -2017)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600" dirty="0">
                <a:solidFill>
                  <a:schemeClr val="tx1"/>
                </a:solidFill>
                <a:latin typeface="Calibri" panose="020F0502020204030204" pitchFamily="34" charset="0"/>
              </a:rPr>
              <a:t>15 Αυγούστου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600" dirty="0">
                <a:solidFill>
                  <a:schemeClr val="tx1"/>
                </a:solidFill>
                <a:latin typeface="Calibri" panose="020F0502020204030204" pitchFamily="34" charset="0"/>
              </a:rPr>
              <a:t>25 Δεκεμβρίου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600" dirty="0">
                <a:solidFill>
                  <a:schemeClr val="tx1"/>
                </a:solidFill>
                <a:latin typeface="Calibri" panose="020F0502020204030204" pitchFamily="34" charset="0"/>
              </a:rPr>
              <a:t>26 Δεκεμβρίου (ΦΕΚ Α’130/18.07.2018)</a:t>
            </a:r>
          </a:p>
          <a:p>
            <a:pPr marL="0" indent="0">
              <a:buNone/>
            </a:pPr>
            <a:endParaRPr lang="el-GR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l-GR" sz="2400" dirty="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el-GR" sz="2400" dirty="0">
              <a:latin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64037" y="3145727"/>
            <a:ext cx="5347856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>
                <a:latin typeface="Calibri" pitchFamily="34" charset="0"/>
                <a:cs typeface="Calibri" pitchFamily="34" charset="0"/>
              </a:rPr>
              <a:t>Για τις ημέρες επίσημης αργίας </a:t>
            </a:r>
            <a:r>
              <a:rPr lang="el-GR" sz="2400" b="1" u="sng" dirty="0">
                <a:latin typeface="Calibri" pitchFamily="34" charset="0"/>
                <a:cs typeface="Calibri" pitchFamily="34" charset="0"/>
              </a:rPr>
              <a:t>ο εργοδότης </a:t>
            </a:r>
            <a:r>
              <a:rPr lang="el-GR" sz="2400" b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δεν καταβάλλει </a:t>
            </a:r>
            <a:r>
              <a:rPr lang="el-GR" sz="2400" b="1" u="sng" dirty="0">
                <a:latin typeface="Calibri" pitchFamily="34" charset="0"/>
                <a:cs typeface="Calibri" pitchFamily="34" charset="0"/>
              </a:rPr>
              <a:t>αποζημίωση και ασφαλιστικές εισφορές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και </a:t>
            </a:r>
            <a:r>
              <a:rPr lang="el-GR" sz="2400" b="1" u="sng" dirty="0">
                <a:latin typeface="Calibri" pitchFamily="34" charset="0"/>
                <a:cs typeface="Calibri" pitchFamily="34" charset="0"/>
              </a:rPr>
              <a:t>ο μαθητευόμενος </a:t>
            </a:r>
            <a:r>
              <a:rPr lang="el-GR" sz="2400" b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δεν επιδοτείται </a:t>
            </a:r>
            <a:r>
              <a:rPr lang="el-GR" sz="2400" b="1" u="sng" dirty="0">
                <a:latin typeface="Calibri" pitchFamily="34" charset="0"/>
                <a:cs typeface="Calibri" pitchFamily="34" charset="0"/>
              </a:rPr>
              <a:t>από την Επιτελική Δομή ΕΣΠΑ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115" y="0"/>
            <a:ext cx="29622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79727" y="7900"/>
            <a:ext cx="2084977" cy="955553"/>
          </a:xfrm>
          <a:prstGeom prst="rect">
            <a:avLst/>
          </a:prstGeom>
        </p:spPr>
      </p:pic>
      <p:pic>
        <p:nvPicPr>
          <p:cNvPr id="8" name="Εικόνα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7317" y="5975216"/>
            <a:ext cx="6455283" cy="819784"/>
          </a:xfrm>
          <a:prstGeom prst="rect">
            <a:avLst/>
          </a:prstGeom>
        </p:spPr>
      </p:pic>
      <p:sp>
        <p:nvSpPr>
          <p:cNvPr id="9" name="8 - Ορθογώνιο"/>
          <p:cNvSpPr/>
          <p:nvPr/>
        </p:nvSpPr>
        <p:spPr>
          <a:xfrm>
            <a:off x="4010046" y="916770"/>
            <a:ext cx="52537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ΤΡΟΠΟΠΟΙΗΣΕΙΣ - ΒΕΛΤΙΩΣΕΙΣ</a:t>
            </a:r>
            <a:endParaRPr lang="el-G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3162178" y="113204"/>
            <a:ext cx="64600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457200">
              <a:spcBef>
                <a:spcPct val="0"/>
              </a:spcBef>
              <a:defRPr/>
            </a:pPr>
            <a:r>
              <a:rPr lang="el-GR" sz="3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  <a:cs typeface="Calibri" pitchFamily="34" charset="0"/>
              </a:rPr>
              <a:t>Δ’ Φάση Υλοποίησης Μαθητείας</a:t>
            </a:r>
            <a:endParaRPr lang="el-GR" sz="3600" dirty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815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55070" y="1593928"/>
            <a:ext cx="4625293" cy="719781"/>
          </a:xfrm>
        </p:spPr>
        <p:txBody>
          <a:bodyPr/>
          <a:lstStyle/>
          <a:p>
            <a:r>
              <a:rPr lang="el-GR" b="1" dirty="0">
                <a:latin typeface="Calibri" pitchFamily="34" charset="0"/>
                <a:cs typeface="Calibri" pitchFamily="34" charset="0"/>
              </a:rPr>
              <a:t>ΚΑΝΟΝΙΚΗ ΑΔΕΙΑ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8873" y="2154384"/>
            <a:ext cx="11151029" cy="3678380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10000"/>
              </a:lnSpc>
            </a:pPr>
            <a:r>
              <a:rPr lang="el-GR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Ο μαθητευόμενος ΠΡΕΠΕΙ να πάρει </a:t>
            </a:r>
            <a:r>
              <a:rPr lang="el-GR" sz="28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12 ημέρες κανονική άδεια </a:t>
            </a:r>
          </a:p>
          <a:p>
            <a:pPr>
              <a:lnSpc>
                <a:spcPct val="110000"/>
              </a:lnSpc>
            </a:pPr>
            <a:r>
              <a:rPr lang="el-GR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Ο μαθητευόμενος ΠΡΕΠΕΙ να πάρει </a:t>
            </a:r>
            <a:r>
              <a:rPr lang="el-GR" sz="28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κανονική άδεια </a:t>
            </a:r>
            <a:r>
              <a:rPr lang="el-GR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όταν ο </a:t>
            </a:r>
            <a:r>
              <a:rPr lang="el-GR" sz="28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εργοδότης</a:t>
            </a:r>
            <a:r>
              <a:rPr lang="el-GR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είναι </a:t>
            </a:r>
            <a:r>
              <a:rPr lang="el-GR" sz="2800" b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κλειστός</a:t>
            </a:r>
            <a:r>
              <a:rPr lang="el-GR" sz="280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 σε εργάσιμη ημέρα </a:t>
            </a:r>
          </a:p>
          <a:p>
            <a:pPr>
              <a:lnSpc>
                <a:spcPct val="110000"/>
              </a:lnSpc>
            </a:pPr>
            <a:r>
              <a:rPr lang="el-GR" sz="28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Για τις ημέρες κανονικής άδειας η Επιτελική Δομή ΕΣΠΑ </a:t>
            </a:r>
            <a:r>
              <a:rPr lang="el-GR" sz="28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δεν καταβάλλει επιδότηση</a:t>
            </a:r>
          </a:p>
          <a:p>
            <a:pPr>
              <a:lnSpc>
                <a:spcPct val="110000"/>
              </a:lnSpc>
            </a:pPr>
            <a:r>
              <a:rPr lang="el-GR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Ο μαθητευόμενος </a:t>
            </a:r>
            <a:r>
              <a:rPr lang="el-GR" sz="36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ΔΕΝ</a:t>
            </a:r>
            <a:r>
              <a:rPr lang="el-GR" sz="2800" b="1" dirty="0">
                <a:ln w="1905"/>
                <a:gradFill>
                  <a:gsLst>
                    <a:gs pos="0">
                      <a:srgbClr val="F79646">
                        <a:shade val="20000"/>
                        <a:satMod val="200000"/>
                      </a:srgbClr>
                    </a:gs>
                    <a:gs pos="78000">
                      <a:srgbClr val="F79646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F79646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μπορεί να πάρει κανονική άδεια </a:t>
            </a:r>
            <a:r>
              <a:rPr lang="el-GR" sz="28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σε ημέρα </a:t>
            </a:r>
            <a:r>
              <a:rPr lang="el-GR" sz="2800" b="1" dirty="0">
                <a:ln w="1905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επίσημης αργίας. </a:t>
            </a:r>
          </a:p>
          <a:p>
            <a:pPr lvl="0"/>
            <a:endParaRPr lang="el-GR" sz="28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/>
            <a:endParaRPr lang="el-GR" sz="2000" b="1" dirty="0">
              <a:ln w="1905"/>
              <a:gradFill>
                <a:gsLst>
                  <a:gs pos="0">
                    <a:srgbClr val="F79646">
                      <a:shade val="20000"/>
                      <a:satMod val="200000"/>
                    </a:srgbClr>
                  </a:gs>
                  <a:gs pos="78000">
                    <a:srgbClr val="F79646">
                      <a:tint val="90000"/>
                      <a:shade val="89000"/>
                      <a:satMod val="220000"/>
                    </a:srgbClr>
                  </a:gs>
                  <a:gs pos="100000">
                    <a:srgbClr val="F79646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lvl="0">
              <a:buNone/>
            </a:pPr>
            <a:endParaRPr lang="el-GR" sz="20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1477097" y="0"/>
            <a:ext cx="10340830" cy="7689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Δ’ Φάση Υλοποίησης Μαθητείας</a:t>
            </a:r>
            <a:endParaRPr kumimoji="0" lang="el-GR" sz="4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0115" y="0"/>
            <a:ext cx="29622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79727" y="7900"/>
            <a:ext cx="2084977" cy="955553"/>
          </a:xfrm>
          <a:prstGeom prst="rect">
            <a:avLst/>
          </a:prstGeom>
        </p:spPr>
      </p:pic>
      <p:pic>
        <p:nvPicPr>
          <p:cNvPr id="7" name="Εικόνα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17317" y="5975216"/>
            <a:ext cx="6455283" cy="819784"/>
          </a:xfrm>
          <a:prstGeom prst="rect">
            <a:avLst/>
          </a:prstGeom>
        </p:spPr>
      </p:pic>
      <p:sp>
        <p:nvSpPr>
          <p:cNvPr id="8" name="7 - Ορθογώνιο"/>
          <p:cNvSpPr/>
          <p:nvPr/>
        </p:nvSpPr>
        <p:spPr>
          <a:xfrm>
            <a:off x="4010046" y="916770"/>
            <a:ext cx="52537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  <a:cs typeface="Calibri" pitchFamily="34" charset="0"/>
              </a:rPr>
              <a:t>ΤΡΟΠΟΠΟΙΗΣΕΙΣ - ΒΕΛΤΙΩΣΕΙΣ</a:t>
            </a:r>
            <a:endParaRPr lang="el-G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068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3472</TotalTime>
  <Words>865</Words>
  <Application>Microsoft Office PowerPoint</Application>
  <PresentationFormat>Προσαρμογή</PresentationFormat>
  <Paragraphs>147</Paragraphs>
  <Slides>19</Slides>
  <Notes>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0" baseType="lpstr">
      <vt:lpstr>Angles</vt:lpstr>
      <vt:lpstr>Διαφάνεια 1</vt:lpstr>
      <vt:lpstr>Δ΄ Φάση Υλοποίησης Μαθητείας ΤΡΟΠΟΠΟΙΗΣΕΙΣ - ΒΕΛΤΙΩΣΕΙΣ</vt:lpstr>
      <vt:lpstr>Διαφάνεια 3</vt:lpstr>
      <vt:lpstr>Διαφάνεια 4</vt:lpstr>
      <vt:lpstr>Διαφάνεια 5</vt:lpstr>
      <vt:lpstr>Διαφάνεια 6</vt:lpstr>
      <vt:lpstr>ΕΠΙΣΗΜΕΣ ΑΡΓΙΕΣ - ΔΗΜΟΣΙΟΣ ΤΟΜΕΑΣ </vt:lpstr>
      <vt:lpstr>ΕΠΙΣΗΜΕΣ ΑΡΓΙΕΣ ΙΔΙΩΤΙΚΟΣ ΤΟΜΕΑΣ  </vt:lpstr>
      <vt:lpstr>ΚΑΝΟΝΙΚΗ ΑΔΕΙΑ </vt:lpstr>
      <vt:lpstr>ΑΝΑΡΡΩΤΙΚΗ ΑΔΕΙΑ</vt:lpstr>
      <vt:lpstr>Διαφάνεια 11</vt:lpstr>
      <vt:lpstr>ΑΠΟΥΣΙΕΣ ΣΤΟ ΕΡΓΑΣΤΗΡΙΑΚΟ ΜΑΘΗΜΑ</vt:lpstr>
      <vt:lpstr>ΥΠΟΧΡΕΩΣΕΙΣ ΕΡΓΟΔΟΤΗ</vt:lpstr>
      <vt:lpstr>ΔΙΕΥΚΡΙΝΗΣΕΙΣ</vt:lpstr>
      <vt:lpstr>ΔΙΕΥΚΡΙΝΗΣΕΙΣ</vt:lpstr>
      <vt:lpstr>ΔΙΕΥΚΡΙΝΗΣΕΙΣ</vt:lpstr>
      <vt:lpstr>ΔΙΕΥΚΡΙΝΗΣΕΙΣ</vt:lpstr>
      <vt:lpstr>υλοποίηση της μαθητείας στην ΠΔΕ Δυτικής Μακεδονίας Προτείνεται:</vt:lpstr>
      <vt:lpstr>Διαφάνεια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Μεταλυκειακό Έτος - Τάξη Μαθητείας</dc:title>
  <dc:creator>Marianna Giochala</dc:creator>
  <cp:lastModifiedBy>Windows 7</cp:lastModifiedBy>
  <cp:revision>266</cp:revision>
  <dcterms:created xsi:type="dcterms:W3CDTF">2017-11-23T00:27:44Z</dcterms:created>
  <dcterms:modified xsi:type="dcterms:W3CDTF">2019-10-22T12:29:31Z</dcterms:modified>
</cp:coreProperties>
</file>