
<file path=[Content_Types].xml><?xml version="1.0" encoding="utf-8"?>
<Types xmlns="http://schemas.openxmlformats.org/package/2006/content-types">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9" r:id="rId14"/>
    <p:sldId id="270" r:id="rId15"/>
    <p:sldId id="271" r:id="rId16"/>
    <p:sldId id="272" r:id="rId17"/>
    <p:sldId id="273" r:id="rId18"/>
    <p:sldId id="274" r:id="rId19"/>
    <p:sldId id="275" r:id="rId2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81" autoAdjust="0"/>
    <p:restoredTop sz="94660"/>
  </p:normalViewPr>
  <p:slideViewPr>
    <p:cSldViewPr snapToGrid="0">
      <p:cViewPr varScale="1">
        <p:scale>
          <a:sx n="82" d="100"/>
          <a:sy n="82" d="100"/>
        </p:scale>
        <p:origin x="893"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1B5FD77-9961-4D0B-B48C-959FDD952608}" type="doc">
      <dgm:prSet loTypeId="urn:microsoft.com/office/officeart/2011/layout/HexagonRadial" loCatId="cycle" qsTypeId="urn:microsoft.com/office/officeart/2005/8/quickstyle/simple1" qsCatId="simple" csTypeId="urn:microsoft.com/office/officeart/2005/8/colors/accent1_2" csCatId="accent1" phldr="1"/>
      <dgm:spPr/>
      <dgm:t>
        <a:bodyPr/>
        <a:lstStyle/>
        <a:p>
          <a:endParaRPr lang="el-GR"/>
        </a:p>
      </dgm:t>
    </dgm:pt>
    <dgm:pt modelId="{8678D193-B304-4D04-914A-DE0C85ADCA61}">
      <dgm:prSet phldrT="[Text]" custT="1"/>
      <dgm:spPr/>
      <dgm:t>
        <a:bodyPr/>
        <a:lstStyle/>
        <a:p>
          <a:r>
            <a:rPr lang="el-GR" sz="1400" dirty="0"/>
            <a:t>ΨΥΧΙΚΗ ΑΝΘΕΚΤΙΚΟΤΗΤΑ</a:t>
          </a:r>
        </a:p>
      </dgm:t>
    </dgm:pt>
    <dgm:pt modelId="{4A4B28F9-AD8C-4951-B69D-DE7A45AE45FA}" type="parTrans" cxnId="{CD6F7235-D158-4162-A737-3AFA78C4BF6D}">
      <dgm:prSet/>
      <dgm:spPr/>
      <dgm:t>
        <a:bodyPr/>
        <a:lstStyle/>
        <a:p>
          <a:endParaRPr lang="el-GR"/>
        </a:p>
      </dgm:t>
    </dgm:pt>
    <dgm:pt modelId="{5D8DD66D-BDED-481A-BEF4-8EE268BE1BE8}" type="sibTrans" cxnId="{CD6F7235-D158-4162-A737-3AFA78C4BF6D}">
      <dgm:prSet/>
      <dgm:spPr/>
      <dgm:t>
        <a:bodyPr/>
        <a:lstStyle/>
        <a:p>
          <a:endParaRPr lang="el-GR"/>
        </a:p>
      </dgm:t>
    </dgm:pt>
    <dgm:pt modelId="{77777F84-E14D-409C-999F-8F5D69B90957}">
      <dgm:prSet phldrT="[Text]" custT="1"/>
      <dgm:spPr/>
      <dgm:t>
        <a:bodyPr/>
        <a:lstStyle/>
        <a:p>
          <a:r>
            <a:rPr lang="el-GR" sz="1400" dirty="0"/>
            <a:t>ΘΕΤΙΚΗ ΑΥΤΟΕΙΚΟΝΑ</a:t>
          </a:r>
        </a:p>
      </dgm:t>
    </dgm:pt>
    <dgm:pt modelId="{2BAED199-AF15-4A8B-B453-4EB4DEB72779}" type="parTrans" cxnId="{3910CB9F-EAA7-4BE3-95DB-D2E5E401D42C}">
      <dgm:prSet/>
      <dgm:spPr/>
      <dgm:t>
        <a:bodyPr/>
        <a:lstStyle/>
        <a:p>
          <a:endParaRPr lang="el-GR"/>
        </a:p>
      </dgm:t>
    </dgm:pt>
    <dgm:pt modelId="{79D40209-8C6C-4414-9042-5D6522B37120}" type="sibTrans" cxnId="{3910CB9F-EAA7-4BE3-95DB-D2E5E401D42C}">
      <dgm:prSet/>
      <dgm:spPr/>
      <dgm:t>
        <a:bodyPr/>
        <a:lstStyle/>
        <a:p>
          <a:endParaRPr lang="el-GR"/>
        </a:p>
      </dgm:t>
    </dgm:pt>
    <dgm:pt modelId="{E1953BE1-E743-4309-930C-4676BA4B73F8}">
      <dgm:prSet phldrT="[Text]" custT="1"/>
      <dgm:spPr/>
      <dgm:t>
        <a:bodyPr/>
        <a:lstStyle/>
        <a:p>
          <a:r>
            <a:rPr lang="el-GR" sz="1400" dirty="0"/>
            <a:t>ΑΙΣΙΟΔΟΞΙΑ</a:t>
          </a:r>
        </a:p>
      </dgm:t>
    </dgm:pt>
    <dgm:pt modelId="{F657DECB-EABE-4E07-BFF9-A2D0AE95578F}" type="parTrans" cxnId="{75F0079C-B1A8-40B1-BD34-56FDA3957127}">
      <dgm:prSet/>
      <dgm:spPr/>
      <dgm:t>
        <a:bodyPr/>
        <a:lstStyle/>
        <a:p>
          <a:endParaRPr lang="el-GR"/>
        </a:p>
      </dgm:t>
    </dgm:pt>
    <dgm:pt modelId="{3A463003-4919-4A16-B65A-0BBE03239FD8}" type="sibTrans" cxnId="{75F0079C-B1A8-40B1-BD34-56FDA3957127}">
      <dgm:prSet/>
      <dgm:spPr/>
      <dgm:t>
        <a:bodyPr/>
        <a:lstStyle/>
        <a:p>
          <a:endParaRPr lang="el-GR"/>
        </a:p>
      </dgm:t>
    </dgm:pt>
    <dgm:pt modelId="{22EB08AC-38FE-4EA2-915D-396A3584E938}">
      <dgm:prSet phldrT="[Text]" custT="1"/>
      <dgm:spPr/>
      <dgm:t>
        <a:bodyPr/>
        <a:lstStyle/>
        <a:p>
          <a:r>
            <a:rPr lang="el-GR" sz="1400" dirty="0"/>
            <a:t>ΣΤΟΧΟΙ ΖΩΗΣ</a:t>
          </a:r>
        </a:p>
      </dgm:t>
    </dgm:pt>
    <dgm:pt modelId="{5DB7A70C-3ABF-427F-91E5-3DC6A8FC380E}" type="parTrans" cxnId="{7F2FB4DA-0698-4C63-9236-3B2F197E5E43}">
      <dgm:prSet/>
      <dgm:spPr/>
      <dgm:t>
        <a:bodyPr/>
        <a:lstStyle/>
        <a:p>
          <a:endParaRPr lang="el-GR"/>
        </a:p>
      </dgm:t>
    </dgm:pt>
    <dgm:pt modelId="{CCC3F0DE-FA2E-47DA-88F9-E156C5DA6DDA}" type="sibTrans" cxnId="{7F2FB4DA-0698-4C63-9236-3B2F197E5E43}">
      <dgm:prSet/>
      <dgm:spPr/>
      <dgm:t>
        <a:bodyPr/>
        <a:lstStyle/>
        <a:p>
          <a:endParaRPr lang="el-GR"/>
        </a:p>
      </dgm:t>
    </dgm:pt>
    <dgm:pt modelId="{A0F51E32-917C-40CD-8E63-5C8FB26ACB54}">
      <dgm:prSet phldrT="[Text]" custT="1"/>
      <dgm:spPr/>
      <dgm:t>
        <a:bodyPr/>
        <a:lstStyle/>
        <a:p>
          <a:r>
            <a:rPr lang="el-GR" sz="1400" dirty="0"/>
            <a:t>ΥΠΟΣΤΗΡΙΚΤΙΚΟ ΔΙΚΤΥΟ ΣΧΕΣΩΝ</a:t>
          </a:r>
        </a:p>
      </dgm:t>
    </dgm:pt>
    <dgm:pt modelId="{F2A2D76E-2E91-45DD-A73C-14B7C1EF72CB}" type="parTrans" cxnId="{4B07AE76-E693-452F-9992-ABB89F235935}">
      <dgm:prSet/>
      <dgm:spPr/>
      <dgm:t>
        <a:bodyPr/>
        <a:lstStyle/>
        <a:p>
          <a:endParaRPr lang="el-GR"/>
        </a:p>
      </dgm:t>
    </dgm:pt>
    <dgm:pt modelId="{12BBD15E-CD2B-473E-A03B-3B0D0372E3AF}" type="sibTrans" cxnId="{4B07AE76-E693-452F-9992-ABB89F235935}">
      <dgm:prSet/>
      <dgm:spPr/>
      <dgm:t>
        <a:bodyPr/>
        <a:lstStyle/>
        <a:p>
          <a:endParaRPr lang="el-GR"/>
        </a:p>
      </dgm:t>
    </dgm:pt>
    <dgm:pt modelId="{34C88047-F5F4-44D5-8935-EB3B61AFA8CA}">
      <dgm:prSet phldrT="[Text]" custT="1"/>
      <dgm:spPr/>
      <dgm:t>
        <a:bodyPr/>
        <a:lstStyle/>
        <a:p>
          <a:r>
            <a:rPr lang="el-GR" sz="1400" dirty="0"/>
            <a:t>ΠΡΟΣΩΠΙΚΗ ΕΡΜΗΝΕΙΑ ΓΕΓΟΝΟΤΩΝ</a:t>
          </a:r>
        </a:p>
      </dgm:t>
    </dgm:pt>
    <dgm:pt modelId="{E8A432C9-11D0-4E74-8457-B809885328B5}" type="parTrans" cxnId="{66BC584B-DC30-4FF2-827E-31B252BF90AC}">
      <dgm:prSet/>
      <dgm:spPr/>
      <dgm:t>
        <a:bodyPr/>
        <a:lstStyle/>
        <a:p>
          <a:endParaRPr lang="el-GR"/>
        </a:p>
      </dgm:t>
    </dgm:pt>
    <dgm:pt modelId="{FC109DCB-5270-431B-8D68-35E1D7B5FF76}" type="sibTrans" cxnId="{66BC584B-DC30-4FF2-827E-31B252BF90AC}">
      <dgm:prSet/>
      <dgm:spPr/>
      <dgm:t>
        <a:bodyPr/>
        <a:lstStyle/>
        <a:p>
          <a:endParaRPr lang="el-GR"/>
        </a:p>
      </dgm:t>
    </dgm:pt>
    <dgm:pt modelId="{C623C315-079A-4FA8-B270-CDD0ABB1EC6E}">
      <dgm:prSet phldrT="[Text]" custT="1"/>
      <dgm:spPr/>
      <dgm:t>
        <a:bodyPr/>
        <a:lstStyle/>
        <a:p>
          <a:r>
            <a:rPr lang="el-GR" sz="1400" dirty="0"/>
            <a:t>ΒΙΩΣΗ ΘΕΤΙΚΩΝ ΣΥΝΑΙΣΘΗΜΑΤΩΝ</a:t>
          </a:r>
        </a:p>
      </dgm:t>
    </dgm:pt>
    <dgm:pt modelId="{F27BA3E9-F5ED-415A-9812-9EEB4D91DA3E}" type="parTrans" cxnId="{072FC7F6-B7CD-4176-A8A1-F8FB7B6CD311}">
      <dgm:prSet/>
      <dgm:spPr/>
      <dgm:t>
        <a:bodyPr/>
        <a:lstStyle/>
        <a:p>
          <a:endParaRPr lang="el-GR"/>
        </a:p>
      </dgm:t>
    </dgm:pt>
    <dgm:pt modelId="{6E8839B1-CA61-4A3E-8215-F0907023005A}" type="sibTrans" cxnId="{072FC7F6-B7CD-4176-A8A1-F8FB7B6CD311}">
      <dgm:prSet/>
      <dgm:spPr/>
      <dgm:t>
        <a:bodyPr/>
        <a:lstStyle/>
        <a:p>
          <a:endParaRPr lang="el-GR"/>
        </a:p>
      </dgm:t>
    </dgm:pt>
    <dgm:pt modelId="{ED18138F-2343-4D7E-8090-6A71331DE9D9}" type="pres">
      <dgm:prSet presAssocID="{61B5FD77-9961-4D0B-B48C-959FDD952608}" presName="Name0" presStyleCnt="0">
        <dgm:presLayoutVars>
          <dgm:chMax val="1"/>
          <dgm:chPref val="1"/>
          <dgm:dir/>
          <dgm:animOne val="branch"/>
          <dgm:animLvl val="lvl"/>
        </dgm:presLayoutVars>
      </dgm:prSet>
      <dgm:spPr/>
    </dgm:pt>
    <dgm:pt modelId="{4A5AA4D1-6787-4A69-B6BD-50AD88FEE06D}" type="pres">
      <dgm:prSet presAssocID="{8678D193-B304-4D04-914A-DE0C85ADCA61}" presName="Parent" presStyleLbl="node0" presStyleIdx="0" presStyleCnt="1">
        <dgm:presLayoutVars>
          <dgm:chMax val="6"/>
          <dgm:chPref val="6"/>
        </dgm:presLayoutVars>
      </dgm:prSet>
      <dgm:spPr/>
    </dgm:pt>
    <dgm:pt modelId="{E6ACE117-2FE1-4900-8077-2614B37B49C7}" type="pres">
      <dgm:prSet presAssocID="{77777F84-E14D-409C-999F-8F5D69B90957}" presName="Accent1" presStyleCnt="0"/>
      <dgm:spPr/>
    </dgm:pt>
    <dgm:pt modelId="{607DC919-C373-4B89-BFED-07D4AA4DD011}" type="pres">
      <dgm:prSet presAssocID="{77777F84-E14D-409C-999F-8F5D69B90957}" presName="Accent" presStyleLbl="bgShp" presStyleIdx="0" presStyleCnt="6"/>
      <dgm:spPr/>
    </dgm:pt>
    <dgm:pt modelId="{DCFBCD45-9F0E-478A-B521-EA538C1FB7A9}" type="pres">
      <dgm:prSet presAssocID="{77777F84-E14D-409C-999F-8F5D69B90957}" presName="Child1" presStyleLbl="node1" presStyleIdx="0" presStyleCnt="6">
        <dgm:presLayoutVars>
          <dgm:chMax val="0"/>
          <dgm:chPref val="0"/>
          <dgm:bulletEnabled val="1"/>
        </dgm:presLayoutVars>
      </dgm:prSet>
      <dgm:spPr/>
    </dgm:pt>
    <dgm:pt modelId="{E24E0D46-153C-42B1-83DA-32F73A37A2CA}" type="pres">
      <dgm:prSet presAssocID="{E1953BE1-E743-4309-930C-4676BA4B73F8}" presName="Accent2" presStyleCnt="0"/>
      <dgm:spPr/>
    </dgm:pt>
    <dgm:pt modelId="{79F7D3D4-B89F-4C88-A890-06C393E1104F}" type="pres">
      <dgm:prSet presAssocID="{E1953BE1-E743-4309-930C-4676BA4B73F8}" presName="Accent" presStyleLbl="bgShp" presStyleIdx="1" presStyleCnt="6"/>
      <dgm:spPr/>
    </dgm:pt>
    <dgm:pt modelId="{C573DD25-6034-4B73-832B-CF3F9A070FFB}" type="pres">
      <dgm:prSet presAssocID="{E1953BE1-E743-4309-930C-4676BA4B73F8}" presName="Child2" presStyleLbl="node1" presStyleIdx="1" presStyleCnt="6">
        <dgm:presLayoutVars>
          <dgm:chMax val="0"/>
          <dgm:chPref val="0"/>
          <dgm:bulletEnabled val="1"/>
        </dgm:presLayoutVars>
      </dgm:prSet>
      <dgm:spPr/>
    </dgm:pt>
    <dgm:pt modelId="{8292EFE3-414E-424E-A817-D360A60B5C94}" type="pres">
      <dgm:prSet presAssocID="{22EB08AC-38FE-4EA2-915D-396A3584E938}" presName="Accent3" presStyleCnt="0"/>
      <dgm:spPr/>
    </dgm:pt>
    <dgm:pt modelId="{301D1248-4274-4740-AAF1-260B881A7EF9}" type="pres">
      <dgm:prSet presAssocID="{22EB08AC-38FE-4EA2-915D-396A3584E938}" presName="Accent" presStyleLbl="bgShp" presStyleIdx="2" presStyleCnt="6"/>
      <dgm:spPr/>
    </dgm:pt>
    <dgm:pt modelId="{437DBD67-5344-4465-B36E-2BB481709814}" type="pres">
      <dgm:prSet presAssocID="{22EB08AC-38FE-4EA2-915D-396A3584E938}" presName="Child3" presStyleLbl="node1" presStyleIdx="2" presStyleCnt="6">
        <dgm:presLayoutVars>
          <dgm:chMax val="0"/>
          <dgm:chPref val="0"/>
          <dgm:bulletEnabled val="1"/>
        </dgm:presLayoutVars>
      </dgm:prSet>
      <dgm:spPr/>
    </dgm:pt>
    <dgm:pt modelId="{46D81035-AB81-4937-B5F7-0F9DFCEC98D7}" type="pres">
      <dgm:prSet presAssocID="{A0F51E32-917C-40CD-8E63-5C8FB26ACB54}" presName="Accent4" presStyleCnt="0"/>
      <dgm:spPr/>
    </dgm:pt>
    <dgm:pt modelId="{0F09422E-5B8F-466A-B4F1-4027045AACA6}" type="pres">
      <dgm:prSet presAssocID="{A0F51E32-917C-40CD-8E63-5C8FB26ACB54}" presName="Accent" presStyleLbl="bgShp" presStyleIdx="3" presStyleCnt="6"/>
      <dgm:spPr/>
    </dgm:pt>
    <dgm:pt modelId="{E091B5C8-16F7-4133-A786-697AEE693C86}" type="pres">
      <dgm:prSet presAssocID="{A0F51E32-917C-40CD-8E63-5C8FB26ACB54}" presName="Child4" presStyleLbl="node1" presStyleIdx="3" presStyleCnt="6">
        <dgm:presLayoutVars>
          <dgm:chMax val="0"/>
          <dgm:chPref val="0"/>
          <dgm:bulletEnabled val="1"/>
        </dgm:presLayoutVars>
      </dgm:prSet>
      <dgm:spPr/>
    </dgm:pt>
    <dgm:pt modelId="{F87DF732-AA51-4D61-9D8D-6F333FC9F963}" type="pres">
      <dgm:prSet presAssocID="{34C88047-F5F4-44D5-8935-EB3B61AFA8CA}" presName="Accent5" presStyleCnt="0"/>
      <dgm:spPr/>
    </dgm:pt>
    <dgm:pt modelId="{0BBDFA76-90E6-43DE-9DEA-3D93FE659A2D}" type="pres">
      <dgm:prSet presAssocID="{34C88047-F5F4-44D5-8935-EB3B61AFA8CA}" presName="Accent" presStyleLbl="bgShp" presStyleIdx="4" presStyleCnt="6"/>
      <dgm:spPr/>
    </dgm:pt>
    <dgm:pt modelId="{E518D24D-8DE9-4F76-81AA-927941D5D9B5}" type="pres">
      <dgm:prSet presAssocID="{34C88047-F5F4-44D5-8935-EB3B61AFA8CA}" presName="Child5" presStyleLbl="node1" presStyleIdx="4" presStyleCnt="6">
        <dgm:presLayoutVars>
          <dgm:chMax val="0"/>
          <dgm:chPref val="0"/>
          <dgm:bulletEnabled val="1"/>
        </dgm:presLayoutVars>
      </dgm:prSet>
      <dgm:spPr/>
    </dgm:pt>
    <dgm:pt modelId="{D84AAD7A-77A8-4B5D-A880-D041224B07BE}" type="pres">
      <dgm:prSet presAssocID="{C623C315-079A-4FA8-B270-CDD0ABB1EC6E}" presName="Accent6" presStyleCnt="0"/>
      <dgm:spPr/>
    </dgm:pt>
    <dgm:pt modelId="{2F5496A2-7E74-42BA-A93D-7D7B3C87ACA4}" type="pres">
      <dgm:prSet presAssocID="{C623C315-079A-4FA8-B270-CDD0ABB1EC6E}" presName="Accent" presStyleLbl="bgShp" presStyleIdx="5" presStyleCnt="6"/>
      <dgm:spPr/>
    </dgm:pt>
    <dgm:pt modelId="{7223273C-C81F-474F-8169-1BF729CBD720}" type="pres">
      <dgm:prSet presAssocID="{C623C315-079A-4FA8-B270-CDD0ABB1EC6E}" presName="Child6" presStyleLbl="node1" presStyleIdx="5" presStyleCnt="6">
        <dgm:presLayoutVars>
          <dgm:chMax val="0"/>
          <dgm:chPref val="0"/>
          <dgm:bulletEnabled val="1"/>
        </dgm:presLayoutVars>
      </dgm:prSet>
      <dgm:spPr/>
    </dgm:pt>
  </dgm:ptLst>
  <dgm:cxnLst>
    <dgm:cxn modelId="{A7B43528-F721-4DC2-8974-9E796BF04364}" type="presOf" srcId="{61B5FD77-9961-4D0B-B48C-959FDD952608}" destId="{ED18138F-2343-4D7E-8090-6A71331DE9D9}" srcOrd="0" destOrd="0" presId="urn:microsoft.com/office/officeart/2011/layout/HexagonRadial"/>
    <dgm:cxn modelId="{CD6F7235-D158-4162-A737-3AFA78C4BF6D}" srcId="{61B5FD77-9961-4D0B-B48C-959FDD952608}" destId="{8678D193-B304-4D04-914A-DE0C85ADCA61}" srcOrd="0" destOrd="0" parTransId="{4A4B28F9-AD8C-4951-B69D-DE7A45AE45FA}" sibTransId="{5D8DD66D-BDED-481A-BEF4-8EE268BE1BE8}"/>
    <dgm:cxn modelId="{58181C49-4AC7-419B-AD29-A82B7E7C048D}" type="presOf" srcId="{22EB08AC-38FE-4EA2-915D-396A3584E938}" destId="{437DBD67-5344-4465-B36E-2BB481709814}" srcOrd="0" destOrd="0" presId="urn:microsoft.com/office/officeart/2011/layout/HexagonRadial"/>
    <dgm:cxn modelId="{66BC584B-DC30-4FF2-827E-31B252BF90AC}" srcId="{8678D193-B304-4D04-914A-DE0C85ADCA61}" destId="{34C88047-F5F4-44D5-8935-EB3B61AFA8CA}" srcOrd="4" destOrd="0" parTransId="{E8A432C9-11D0-4E74-8457-B809885328B5}" sibTransId="{FC109DCB-5270-431B-8D68-35E1D7B5FF76}"/>
    <dgm:cxn modelId="{4B07AE76-E693-452F-9992-ABB89F235935}" srcId="{8678D193-B304-4D04-914A-DE0C85ADCA61}" destId="{A0F51E32-917C-40CD-8E63-5C8FB26ACB54}" srcOrd="3" destOrd="0" parTransId="{F2A2D76E-2E91-45DD-A73C-14B7C1EF72CB}" sibTransId="{12BBD15E-CD2B-473E-A03B-3B0D0372E3AF}"/>
    <dgm:cxn modelId="{34374A84-1780-4757-9EE8-28A20B9630F4}" type="presOf" srcId="{77777F84-E14D-409C-999F-8F5D69B90957}" destId="{DCFBCD45-9F0E-478A-B521-EA538C1FB7A9}" srcOrd="0" destOrd="0" presId="urn:microsoft.com/office/officeart/2011/layout/HexagonRadial"/>
    <dgm:cxn modelId="{9F913D85-F3DC-4E3F-A99C-4C1F960C9EB2}" type="presOf" srcId="{E1953BE1-E743-4309-930C-4676BA4B73F8}" destId="{C573DD25-6034-4B73-832B-CF3F9A070FFB}" srcOrd="0" destOrd="0" presId="urn:microsoft.com/office/officeart/2011/layout/HexagonRadial"/>
    <dgm:cxn modelId="{75F0079C-B1A8-40B1-BD34-56FDA3957127}" srcId="{8678D193-B304-4D04-914A-DE0C85ADCA61}" destId="{E1953BE1-E743-4309-930C-4676BA4B73F8}" srcOrd="1" destOrd="0" parTransId="{F657DECB-EABE-4E07-BFF9-A2D0AE95578F}" sibTransId="{3A463003-4919-4A16-B65A-0BBE03239FD8}"/>
    <dgm:cxn modelId="{3910CB9F-EAA7-4BE3-95DB-D2E5E401D42C}" srcId="{8678D193-B304-4D04-914A-DE0C85ADCA61}" destId="{77777F84-E14D-409C-999F-8F5D69B90957}" srcOrd="0" destOrd="0" parTransId="{2BAED199-AF15-4A8B-B453-4EB4DEB72779}" sibTransId="{79D40209-8C6C-4414-9042-5D6522B37120}"/>
    <dgm:cxn modelId="{253559BD-7D3B-4ADA-93F0-84DA55B17BA0}" type="presOf" srcId="{8678D193-B304-4D04-914A-DE0C85ADCA61}" destId="{4A5AA4D1-6787-4A69-B6BD-50AD88FEE06D}" srcOrd="0" destOrd="0" presId="urn:microsoft.com/office/officeart/2011/layout/HexagonRadial"/>
    <dgm:cxn modelId="{003AFFCA-D7C4-4106-B659-193CD8B2FD2D}" type="presOf" srcId="{C623C315-079A-4FA8-B270-CDD0ABB1EC6E}" destId="{7223273C-C81F-474F-8169-1BF729CBD720}" srcOrd="0" destOrd="0" presId="urn:microsoft.com/office/officeart/2011/layout/HexagonRadial"/>
    <dgm:cxn modelId="{7F2FB4DA-0698-4C63-9236-3B2F197E5E43}" srcId="{8678D193-B304-4D04-914A-DE0C85ADCA61}" destId="{22EB08AC-38FE-4EA2-915D-396A3584E938}" srcOrd="2" destOrd="0" parTransId="{5DB7A70C-3ABF-427F-91E5-3DC6A8FC380E}" sibTransId="{CCC3F0DE-FA2E-47DA-88F9-E156C5DA6DDA}"/>
    <dgm:cxn modelId="{0A0E57EC-3855-45E0-8E28-FC0B5E4DFE26}" type="presOf" srcId="{34C88047-F5F4-44D5-8935-EB3B61AFA8CA}" destId="{E518D24D-8DE9-4F76-81AA-927941D5D9B5}" srcOrd="0" destOrd="0" presId="urn:microsoft.com/office/officeart/2011/layout/HexagonRadial"/>
    <dgm:cxn modelId="{072FC7F6-B7CD-4176-A8A1-F8FB7B6CD311}" srcId="{8678D193-B304-4D04-914A-DE0C85ADCA61}" destId="{C623C315-079A-4FA8-B270-CDD0ABB1EC6E}" srcOrd="5" destOrd="0" parTransId="{F27BA3E9-F5ED-415A-9812-9EEB4D91DA3E}" sibTransId="{6E8839B1-CA61-4A3E-8215-F0907023005A}"/>
    <dgm:cxn modelId="{1F64CAF7-FC3D-4D9E-B916-A2D1E81F3AF1}" type="presOf" srcId="{A0F51E32-917C-40CD-8E63-5C8FB26ACB54}" destId="{E091B5C8-16F7-4133-A786-697AEE693C86}" srcOrd="0" destOrd="0" presId="urn:microsoft.com/office/officeart/2011/layout/HexagonRadial"/>
    <dgm:cxn modelId="{DCC648D2-3C38-4F14-BABC-4B3BCAA58688}" type="presParOf" srcId="{ED18138F-2343-4D7E-8090-6A71331DE9D9}" destId="{4A5AA4D1-6787-4A69-B6BD-50AD88FEE06D}" srcOrd="0" destOrd="0" presId="urn:microsoft.com/office/officeart/2011/layout/HexagonRadial"/>
    <dgm:cxn modelId="{E0B5E158-2596-4CAC-8782-95AE0B97E89F}" type="presParOf" srcId="{ED18138F-2343-4D7E-8090-6A71331DE9D9}" destId="{E6ACE117-2FE1-4900-8077-2614B37B49C7}" srcOrd="1" destOrd="0" presId="urn:microsoft.com/office/officeart/2011/layout/HexagonRadial"/>
    <dgm:cxn modelId="{A79CAEDC-5496-4FEE-84EA-FC86BD1BD86C}" type="presParOf" srcId="{E6ACE117-2FE1-4900-8077-2614B37B49C7}" destId="{607DC919-C373-4B89-BFED-07D4AA4DD011}" srcOrd="0" destOrd="0" presId="urn:microsoft.com/office/officeart/2011/layout/HexagonRadial"/>
    <dgm:cxn modelId="{14ADC6DD-8805-4670-9FCB-4B76E80C6A22}" type="presParOf" srcId="{ED18138F-2343-4D7E-8090-6A71331DE9D9}" destId="{DCFBCD45-9F0E-478A-B521-EA538C1FB7A9}" srcOrd="2" destOrd="0" presId="urn:microsoft.com/office/officeart/2011/layout/HexagonRadial"/>
    <dgm:cxn modelId="{82854343-0869-469E-9D02-DCFA60DF83F2}" type="presParOf" srcId="{ED18138F-2343-4D7E-8090-6A71331DE9D9}" destId="{E24E0D46-153C-42B1-83DA-32F73A37A2CA}" srcOrd="3" destOrd="0" presId="urn:microsoft.com/office/officeart/2011/layout/HexagonRadial"/>
    <dgm:cxn modelId="{2E070622-F194-41D8-B75A-3BC210E8B2FC}" type="presParOf" srcId="{E24E0D46-153C-42B1-83DA-32F73A37A2CA}" destId="{79F7D3D4-B89F-4C88-A890-06C393E1104F}" srcOrd="0" destOrd="0" presId="urn:microsoft.com/office/officeart/2011/layout/HexagonRadial"/>
    <dgm:cxn modelId="{0B4AB807-51BB-4118-A10F-D025C86D1045}" type="presParOf" srcId="{ED18138F-2343-4D7E-8090-6A71331DE9D9}" destId="{C573DD25-6034-4B73-832B-CF3F9A070FFB}" srcOrd="4" destOrd="0" presId="urn:microsoft.com/office/officeart/2011/layout/HexagonRadial"/>
    <dgm:cxn modelId="{716061B6-447E-43CD-B11D-4EBF11E1688D}" type="presParOf" srcId="{ED18138F-2343-4D7E-8090-6A71331DE9D9}" destId="{8292EFE3-414E-424E-A817-D360A60B5C94}" srcOrd="5" destOrd="0" presId="urn:microsoft.com/office/officeart/2011/layout/HexagonRadial"/>
    <dgm:cxn modelId="{A2DF37C1-22C0-4621-B29A-043576E15414}" type="presParOf" srcId="{8292EFE3-414E-424E-A817-D360A60B5C94}" destId="{301D1248-4274-4740-AAF1-260B881A7EF9}" srcOrd="0" destOrd="0" presId="urn:microsoft.com/office/officeart/2011/layout/HexagonRadial"/>
    <dgm:cxn modelId="{76BA072A-2FE4-478D-A816-0DDEE9DBF027}" type="presParOf" srcId="{ED18138F-2343-4D7E-8090-6A71331DE9D9}" destId="{437DBD67-5344-4465-B36E-2BB481709814}" srcOrd="6" destOrd="0" presId="urn:microsoft.com/office/officeart/2011/layout/HexagonRadial"/>
    <dgm:cxn modelId="{1FC5C5D4-22FF-4D18-8013-CE37AB2EE6B9}" type="presParOf" srcId="{ED18138F-2343-4D7E-8090-6A71331DE9D9}" destId="{46D81035-AB81-4937-B5F7-0F9DFCEC98D7}" srcOrd="7" destOrd="0" presId="urn:microsoft.com/office/officeart/2011/layout/HexagonRadial"/>
    <dgm:cxn modelId="{9DEAA6F7-4EA4-47E2-B590-1CAB957D5495}" type="presParOf" srcId="{46D81035-AB81-4937-B5F7-0F9DFCEC98D7}" destId="{0F09422E-5B8F-466A-B4F1-4027045AACA6}" srcOrd="0" destOrd="0" presId="urn:microsoft.com/office/officeart/2011/layout/HexagonRadial"/>
    <dgm:cxn modelId="{5F012E4F-13D6-4EFF-AD55-B41E38847C63}" type="presParOf" srcId="{ED18138F-2343-4D7E-8090-6A71331DE9D9}" destId="{E091B5C8-16F7-4133-A786-697AEE693C86}" srcOrd="8" destOrd="0" presId="urn:microsoft.com/office/officeart/2011/layout/HexagonRadial"/>
    <dgm:cxn modelId="{D3675688-C5E9-4E2B-8074-7E935DB3BFE2}" type="presParOf" srcId="{ED18138F-2343-4D7E-8090-6A71331DE9D9}" destId="{F87DF732-AA51-4D61-9D8D-6F333FC9F963}" srcOrd="9" destOrd="0" presId="urn:microsoft.com/office/officeart/2011/layout/HexagonRadial"/>
    <dgm:cxn modelId="{1728E9AD-94D1-40A0-A7E7-7AE3F4820ECA}" type="presParOf" srcId="{F87DF732-AA51-4D61-9D8D-6F333FC9F963}" destId="{0BBDFA76-90E6-43DE-9DEA-3D93FE659A2D}" srcOrd="0" destOrd="0" presId="urn:microsoft.com/office/officeart/2011/layout/HexagonRadial"/>
    <dgm:cxn modelId="{0E7ECF12-2F6D-468E-9D1A-E91920228A07}" type="presParOf" srcId="{ED18138F-2343-4D7E-8090-6A71331DE9D9}" destId="{E518D24D-8DE9-4F76-81AA-927941D5D9B5}" srcOrd="10" destOrd="0" presId="urn:microsoft.com/office/officeart/2011/layout/HexagonRadial"/>
    <dgm:cxn modelId="{B2A58701-88C4-42C1-8C50-634F491B2E76}" type="presParOf" srcId="{ED18138F-2343-4D7E-8090-6A71331DE9D9}" destId="{D84AAD7A-77A8-4B5D-A880-D041224B07BE}" srcOrd="11" destOrd="0" presId="urn:microsoft.com/office/officeart/2011/layout/HexagonRadial"/>
    <dgm:cxn modelId="{741E8A73-09DB-49E3-B79B-4D4981B364BA}" type="presParOf" srcId="{D84AAD7A-77A8-4B5D-A880-D041224B07BE}" destId="{2F5496A2-7E74-42BA-A93D-7D7B3C87ACA4}" srcOrd="0" destOrd="0" presId="urn:microsoft.com/office/officeart/2011/layout/HexagonRadial"/>
    <dgm:cxn modelId="{AA048711-0C69-4C30-97D4-72D54CBD7707}" type="presParOf" srcId="{ED18138F-2343-4D7E-8090-6A71331DE9D9}" destId="{7223273C-C81F-474F-8169-1BF729CBD720}" srcOrd="12" destOrd="0" presId="urn:microsoft.com/office/officeart/2011/layout/HexagonRadial"/>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A5AA4D1-6787-4A69-B6BD-50AD88FEE06D}">
      <dsp:nvSpPr>
        <dsp:cNvPr id="0" name=""/>
        <dsp:cNvSpPr/>
      </dsp:nvSpPr>
      <dsp:spPr>
        <a:xfrm>
          <a:off x="3523407" y="1703534"/>
          <a:ext cx="2165266" cy="1873043"/>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l-GR" sz="1400" kern="1200" dirty="0"/>
            <a:t>ΨΥΧΙΚΗ ΑΝΘΕΚΤΙΚΟΤΗΤΑ</a:t>
          </a:r>
        </a:p>
      </dsp:txBody>
      <dsp:txXfrm>
        <a:off x="3882222" y="2013924"/>
        <a:ext cx="1447636" cy="1252263"/>
      </dsp:txXfrm>
    </dsp:sp>
    <dsp:sp modelId="{79F7D3D4-B89F-4C88-A890-06C393E1104F}">
      <dsp:nvSpPr>
        <dsp:cNvPr id="0" name=""/>
        <dsp:cNvSpPr/>
      </dsp:nvSpPr>
      <dsp:spPr>
        <a:xfrm>
          <a:off x="4879280" y="807409"/>
          <a:ext cx="816948" cy="70390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CFBCD45-9F0E-478A-B521-EA538C1FB7A9}">
      <dsp:nvSpPr>
        <dsp:cNvPr id="0" name=""/>
        <dsp:cNvSpPr/>
      </dsp:nvSpPr>
      <dsp:spPr>
        <a:xfrm>
          <a:off x="3722860" y="0"/>
          <a:ext cx="1774420" cy="1535082"/>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l-GR" sz="1400" kern="1200" dirty="0"/>
            <a:t>ΘΕΤΙΚΗ ΑΥΤΟΕΙΚΟΝΑ</a:t>
          </a:r>
        </a:p>
      </dsp:txBody>
      <dsp:txXfrm>
        <a:off x="4016919" y="254396"/>
        <a:ext cx="1186302" cy="1026290"/>
      </dsp:txXfrm>
    </dsp:sp>
    <dsp:sp modelId="{301D1248-4274-4740-AAF1-260B881A7EF9}">
      <dsp:nvSpPr>
        <dsp:cNvPr id="0" name=""/>
        <dsp:cNvSpPr/>
      </dsp:nvSpPr>
      <dsp:spPr>
        <a:xfrm>
          <a:off x="5832723" y="2123345"/>
          <a:ext cx="816948" cy="70390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573DD25-6034-4B73-832B-CF3F9A070FFB}">
      <dsp:nvSpPr>
        <dsp:cNvPr id="0" name=""/>
        <dsp:cNvSpPr/>
      </dsp:nvSpPr>
      <dsp:spPr>
        <a:xfrm>
          <a:off x="5350209" y="944178"/>
          <a:ext cx="1774420" cy="1535082"/>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l-GR" sz="1400" kern="1200" dirty="0"/>
            <a:t>ΑΙΣΙΟΔΟΞΙΑ</a:t>
          </a:r>
        </a:p>
      </dsp:txBody>
      <dsp:txXfrm>
        <a:off x="5644268" y="1198574"/>
        <a:ext cx="1186302" cy="1026290"/>
      </dsp:txXfrm>
    </dsp:sp>
    <dsp:sp modelId="{0F09422E-5B8F-466A-B4F1-4027045AACA6}">
      <dsp:nvSpPr>
        <dsp:cNvPr id="0" name=""/>
        <dsp:cNvSpPr/>
      </dsp:nvSpPr>
      <dsp:spPr>
        <a:xfrm>
          <a:off x="5170400" y="3608789"/>
          <a:ext cx="816948" cy="70390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37DBD67-5344-4465-B36E-2BB481709814}">
      <dsp:nvSpPr>
        <dsp:cNvPr id="0" name=""/>
        <dsp:cNvSpPr/>
      </dsp:nvSpPr>
      <dsp:spPr>
        <a:xfrm>
          <a:off x="5350209" y="2800323"/>
          <a:ext cx="1774420" cy="1535082"/>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l-GR" sz="1400" kern="1200" dirty="0"/>
            <a:t>ΣΤΟΧΟΙ ΖΩΗΣ</a:t>
          </a:r>
        </a:p>
      </dsp:txBody>
      <dsp:txXfrm>
        <a:off x="5644268" y="3054719"/>
        <a:ext cx="1186302" cy="1026290"/>
      </dsp:txXfrm>
    </dsp:sp>
    <dsp:sp modelId="{0BBDFA76-90E6-43DE-9DEA-3D93FE659A2D}">
      <dsp:nvSpPr>
        <dsp:cNvPr id="0" name=""/>
        <dsp:cNvSpPr/>
      </dsp:nvSpPr>
      <dsp:spPr>
        <a:xfrm>
          <a:off x="3527437" y="3762984"/>
          <a:ext cx="816948" cy="70390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091B5C8-16F7-4133-A786-697AEE693C86}">
      <dsp:nvSpPr>
        <dsp:cNvPr id="0" name=""/>
        <dsp:cNvSpPr/>
      </dsp:nvSpPr>
      <dsp:spPr>
        <a:xfrm>
          <a:off x="3722860" y="3745557"/>
          <a:ext cx="1774420" cy="1535082"/>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l-GR" sz="1400" kern="1200" dirty="0"/>
            <a:t>ΥΠΟΣΤΗΡΙΚΤΙΚΟ ΔΙΚΤΥΟ ΣΧΕΣΩΝ</a:t>
          </a:r>
        </a:p>
      </dsp:txBody>
      <dsp:txXfrm>
        <a:off x="4016919" y="3999953"/>
        <a:ext cx="1186302" cy="1026290"/>
      </dsp:txXfrm>
    </dsp:sp>
    <dsp:sp modelId="{2F5496A2-7E74-42BA-A93D-7D7B3C87ACA4}">
      <dsp:nvSpPr>
        <dsp:cNvPr id="0" name=""/>
        <dsp:cNvSpPr/>
      </dsp:nvSpPr>
      <dsp:spPr>
        <a:xfrm>
          <a:off x="2558381" y="2447576"/>
          <a:ext cx="816948" cy="703909"/>
        </a:xfrm>
        <a:prstGeom prst="hexagon">
          <a:avLst>
            <a:gd name="adj" fmla="val 28900"/>
            <a:gd name="vf" fmla="val 11547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518D24D-8DE9-4F76-81AA-927941D5D9B5}">
      <dsp:nvSpPr>
        <dsp:cNvPr id="0" name=""/>
        <dsp:cNvSpPr/>
      </dsp:nvSpPr>
      <dsp:spPr>
        <a:xfrm>
          <a:off x="2087955" y="2801379"/>
          <a:ext cx="1774420" cy="1535082"/>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l-GR" sz="1400" kern="1200" dirty="0"/>
            <a:t>ΠΡΟΣΩΠΙΚΗ ΕΡΜΗΝΕΙΑ ΓΕΓΟΝΟΤΩΝ</a:t>
          </a:r>
        </a:p>
      </dsp:txBody>
      <dsp:txXfrm>
        <a:off x="2382014" y="3055775"/>
        <a:ext cx="1186302" cy="1026290"/>
      </dsp:txXfrm>
    </dsp:sp>
    <dsp:sp modelId="{7223273C-C81F-474F-8169-1BF729CBD720}">
      <dsp:nvSpPr>
        <dsp:cNvPr id="0" name=""/>
        <dsp:cNvSpPr/>
      </dsp:nvSpPr>
      <dsp:spPr>
        <a:xfrm>
          <a:off x="2087955" y="942066"/>
          <a:ext cx="1774420" cy="1535082"/>
        </a:xfrm>
        <a:prstGeom prst="hexagon">
          <a:avLst>
            <a:gd name="adj" fmla="val 28570"/>
            <a:gd name="vf" fmla="val 11547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l-GR" sz="1400" kern="1200" dirty="0"/>
            <a:t>ΒΙΩΣΗ ΘΕΤΙΚΩΝ ΣΥΝΑΙΣΘΗΜΑΤΩΝ</a:t>
          </a:r>
        </a:p>
      </dsp:txBody>
      <dsp:txXfrm>
        <a:off x="2382014" y="1196462"/>
        <a:ext cx="1186302" cy="1026290"/>
      </dsp:txXfrm>
    </dsp:sp>
  </dsp:spTree>
</dsp:drawing>
</file>

<file path=ppt/diagrams/layout1.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083B520-BB65-4E1E-B6AF-D52E3C0B7CAF}" type="datetimeFigureOut">
              <a:rPr lang="el-GR" smtClean="0"/>
              <a:t>2/3/2021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29643056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83B520-BB65-4E1E-B6AF-D52E3C0B7CAF}" type="datetimeFigureOut">
              <a:rPr lang="el-GR" smtClean="0"/>
              <a:t>2/3/2021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32957669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83B520-BB65-4E1E-B6AF-D52E3C0B7CAF}" type="datetimeFigureOut">
              <a:rPr lang="el-GR" smtClean="0"/>
              <a:t>2/3/2021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1E647C-D99D-41CA-A071-FE0D7510388C}" type="slidenum">
              <a:rPr lang="el-GR" smtClean="0"/>
              <a:t>‹#›</a:t>
            </a:fld>
            <a:endParaRPr lang="el-G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170382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83B520-BB65-4E1E-B6AF-D52E3C0B7CAF}" type="datetimeFigureOut">
              <a:rPr lang="el-GR" smtClean="0"/>
              <a:t>2/3/2021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40258746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83B520-BB65-4E1E-B6AF-D52E3C0B7CAF}" type="datetimeFigureOut">
              <a:rPr lang="el-GR" smtClean="0"/>
              <a:t>2/3/2021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1E647C-D99D-41CA-A071-FE0D7510388C}" type="slidenum">
              <a:rPr lang="el-GR" smtClean="0"/>
              <a:t>‹#›</a:t>
            </a:fld>
            <a:endParaRPr lang="el-G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65089902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83B520-BB65-4E1E-B6AF-D52E3C0B7CAF}" type="datetimeFigureOut">
              <a:rPr lang="el-GR" smtClean="0"/>
              <a:t>2/3/2021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251865820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83B520-BB65-4E1E-B6AF-D52E3C0B7CAF}" type="datetimeFigureOut">
              <a:rPr lang="el-GR" smtClean="0"/>
              <a:t>2/3/2021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192621912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83B520-BB65-4E1E-B6AF-D52E3C0B7CAF}" type="datetimeFigureOut">
              <a:rPr lang="el-GR" smtClean="0"/>
              <a:t>2/3/2021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4214558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083B520-BB65-4E1E-B6AF-D52E3C0B7CAF}" type="datetimeFigureOut">
              <a:rPr lang="el-GR" smtClean="0"/>
              <a:t>2/3/2021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34640561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5083B520-BB65-4E1E-B6AF-D52E3C0B7CAF}" type="datetimeFigureOut">
              <a:rPr lang="el-GR" smtClean="0"/>
              <a:t>2/3/2021</a:t>
            </a:fld>
            <a:endParaRPr lang="el-GR"/>
          </a:p>
        </p:txBody>
      </p:sp>
      <p:sp>
        <p:nvSpPr>
          <p:cNvPr id="5" name="Footer Placeholder 4"/>
          <p:cNvSpPr>
            <a:spLocks noGrp="1"/>
          </p:cNvSpPr>
          <p:nvPr>
            <p:ph type="ftr" sz="quarter" idx="11"/>
          </p:nvPr>
        </p:nvSpPr>
        <p:spPr/>
        <p:txBody>
          <a:bodyPr/>
          <a:lstStyle/>
          <a:p>
            <a:endParaRPr lang="el-GR"/>
          </a:p>
        </p:txBody>
      </p:sp>
      <p:sp>
        <p:nvSpPr>
          <p:cNvPr id="6" name="Slide Number Placeholder 5"/>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21099659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083B520-BB65-4E1E-B6AF-D52E3C0B7CAF}" type="datetimeFigureOut">
              <a:rPr lang="el-GR" smtClean="0"/>
              <a:t>2/3/2021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2146128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083B520-BB65-4E1E-B6AF-D52E3C0B7CAF}" type="datetimeFigureOut">
              <a:rPr lang="el-GR" smtClean="0"/>
              <a:t>2/3/2021</a:t>
            </a:fld>
            <a:endParaRPr lang="el-GR"/>
          </a:p>
        </p:txBody>
      </p:sp>
      <p:sp>
        <p:nvSpPr>
          <p:cNvPr id="8" name="Footer Placeholder 7"/>
          <p:cNvSpPr>
            <a:spLocks noGrp="1"/>
          </p:cNvSpPr>
          <p:nvPr>
            <p:ph type="ftr" sz="quarter" idx="11"/>
          </p:nvPr>
        </p:nvSpPr>
        <p:spPr/>
        <p:txBody>
          <a:bodyPr/>
          <a:lstStyle/>
          <a:p>
            <a:endParaRPr lang="el-GR"/>
          </a:p>
        </p:txBody>
      </p:sp>
      <p:sp>
        <p:nvSpPr>
          <p:cNvPr id="9" name="Slide Number Placeholder 8"/>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4093769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083B520-BB65-4E1E-B6AF-D52E3C0B7CAF}" type="datetimeFigureOut">
              <a:rPr lang="el-GR" smtClean="0"/>
              <a:t>2/3/2021</a:t>
            </a:fld>
            <a:endParaRPr lang="el-GR"/>
          </a:p>
        </p:txBody>
      </p:sp>
      <p:sp>
        <p:nvSpPr>
          <p:cNvPr id="4" name="Footer Placeholder 3"/>
          <p:cNvSpPr>
            <a:spLocks noGrp="1"/>
          </p:cNvSpPr>
          <p:nvPr>
            <p:ph type="ftr" sz="quarter" idx="11"/>
          </p:nvPr>
        </p:nvSpPr>
        <p:spPr/>
        <p:txBody>
          <a:bodyPr/>
          <a:lstStyle/>
          <a:p>
            <a:endParaRPr lang="el-GR"/>
          </a:p>
        </p:txBody>
      </p:sp>
      <p:sp>
        <p:nvSpPr>
          <p:cNvPr id="5" name="Slide Number Placeholder 4"/>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1231177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83B520-BB65-4E1E-B6AF-D52E3C0B7CAF}" type="datetimeFigureOut">
              <a:rPr lang="el-GR" smtClean="0"/>
              <a:t>2/3/2021</a:t>
            </a:fld>
            <a:endParaRPr lang="el-GR"/>
          </a:p>
        </p:txBody>
      </p:sp>
      <p:sp>
        <p:nvSpPr>
          <p:cNvPr id="3" name="Footer Placeholder 2"/>
          <p:cNvSpPr>
            <a:spLocks noGrp="1"/>
          </p:cNvSpPr>
          <p:nvPr>
            <p:ph type="ftr" sz="quarter" idx="11"/>
          </p:nvPr>
        </p:nvSpPr>
        <p:spPr/>
        <p:txBody>
          <a:bodyPr/>
          <a:lstStyle/>
          <a:p>
            <a:endParaRPr lang="el-GR"/>
          </a:p>
        </p:txBody>
      </p:sp>
      <p:sp>
        <p:nvSpPr>
          <p:cNvPr id="4" name="Slide Number Placeholder 3"/>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28302465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083B520-BB65-4E1E-B6AF-D52E3C0B7CAF}" type="datetimeFigureOut">
              <a:rPr lang="el-GR" smtClean="0"/>
              <a:t>2/3/2021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915080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083B520-BB65-4E1E-B6AF-D52E3C0B7CAF}" type="datetimeFigureOut">
              <a:rPr lang="el-GR" smtClean="0"/>
              <a:t>2/3/2021</a:t>
            </a:fld>
            <a:endParaRPr lang="el-GR"/>
          </a:p>
        </p:txBody>
      </p:sp>
      <p:sp>
        <p:nvSpPr>
          <p:cNvPr id="6" name="Footer Placeholder 5"/>
          <p:cNvSpPr>
            <a:spLocks noGrp="1"/>
          </p:cNvSpPr>
          <p:nvPr>
            <p:ph type="ftr" sz="quarter" idx="11"/>
          </p:nvPr>
        </p:nvSpPr>
        <p:spPr/>
        <p:txBody>
          <a:bodyPr/>
          <a:lstStyle/>
          <a:p>
            <a:endParaRPr lang="el-GR"/>
          </a:p>
        </p:txBody>
      </p:sp>
      <p:sp>
        <p:nvSpPr>
          <p:cNvPr id="7" name="Slide Number Placeholder 6"/>
          <p:cNvSpPr>
            <a:spLocks noGrp="1"/>
          </p:cNvSpPr>
          <p:nvPr>
            <p:ph type="sldNum" sz="quarter" idx="12"/>
          </p:nvPr>
        </p:nvSpPr>
        <p:spPr/>
        <p:txBody>
          <a:bodyPr/>
          <a:lstStyle/>
          <a:p>
            <a:fld id="{081E647C-D99D-41CA-A071-FE0D7510388C}" type="slidenum">
              <a:rPr lang="el-GR" smtClean="0"/>
              <a:t>‹#›</a:t>
            </a:fld>
            <a:endParaRPr lang="el-GR"/>
          </a:p>
        </p:txBody>
      </p:sp>
    </p:spTree>
    <p:extLst>
      <p:ext uri="{BB962C8B-B14F-4D97-AF65-F5344CB8AC3E}">
        <p14:creationId xmlns:p14="http://schemas.microsoft.com/office/powerpoint/2010/main" val="2669228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083B520-BB65-4E1E-B6AF-D52E3C0B7CAF}" type="datetimeFigureOut">
              <a:rPr lang="el-GR" smtClean="0"/>
              <a:t>2/3/2021</a:t>
            </a:fld>
            <a:endParaRPr lang="el-G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l-G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81E647C-D99D-41CA-A071-FE0D7510388C}" type="slidenum">
              <a:rPr lang="el-GR" smtClean="0"/>
              <a:t>‹#›</a:t>
            </a:fld>
            <a:endParaRPr lang="el-GR"/>
          </a:p>
        </p:txBody>
      </p:sp>
    </p:spTree>
    <p:extLst>
      <p:ext uri="{BB962C8B-B14F-4D97-AF65-F5344CB8AC3E}">
        <p14:creationId xmlns:p14="http://schemas.microsoft.com/office/powerpoint/2010/main" val="343452163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youtube.com/watch?v=losfxbMKwPo" TargetMode="External"/><Relationship Id="rId2" Type="http://schemas.openxmlformats.org/officeDocument/2006/relationships/hyperlink" Target="https://www.youtube.com/watch?v=CM0ULGNrZA4&amp;fbclid=IwAR0h9vd4YSybKB6pfsc5-j0TyIvIsAWog6t-8vTKBPh-zYvb_AN5015WijY"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mailto:thessaloniki.support@merimna.org.gr" TargetMode="External"/><Relationship Id="rId2" Type="http://schemas.openxmlformats.org/officeDocument/2006/relationships/hyperlink" Target="mailto:info@aerton.g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www.centerschoolpsych.psych.uoa.gr/images/psychologiki-stirixi-st-sxolei-gia-koronoio_covid19.pdf" TargetMode="External"/><Relationship Id="rId2" Type="http://schemas.openxmlformats.org/officeDocument/2006/relationships/hyperlink" Target="http://www.centerschoolpsych.psych.uoa.gr/images/pdf/psychologiki-stirixi-paidiwn-apo-goneis-gia-koronoio-covid19.pdf" TargetMode="External"/><Relationship Id="rId1" Type="http://schemas.openxmlformats.org/officeDocument/2006/relationships/slideLayout" Target="../slideLayouts/slideLayout2.xml"/><Relationship Id="rId4" Type="http://schemas.openxmlformats.org/officeDocument/2006/relationships/hyperlink" Target="http://www.centerschoolpsych.psych.uoa.gr/images/pdf/menoumespitisyndedemenoi--psichologiki-stirixi-gia-oikogeneies.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centerschoolpsych.psych.uoa.gr/images/Kalws-irthame-sto-Sxoleio-Covid19.pdf" TargetMode="External"/><Relationship Id="rId2" Type="http://schemas.openxmlformats.org/officeDocument/2006/relationships/hyperlink" Target="http://www.centerschoolpsych.psych.uoa.gr/images/epanasyndeomaste-drastiriotites-gia-oikogenies-oi-dikes-mas-istories.pd"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s://www.psychologynow.gr/arthra-psyxikis-ygeias/proagogi-psyxikis-ygeias/anthektikotita/7198-psyxiki-anthektikotita-ypervainontas-tis-antiksootites.html" TargetMode="External"/><Relationship Id="rId2" Type="http://schemas.openxmlformats.org/officeDocument/2006/relationships/hyperlink" Target="http://www.centerschoolpsych.psych.uoa.gr/images/pdf/epanasyndeomaste-sto-sxoleio-e-istories-drastiriotites-stin-taksi-COVID-19.pdf" TargetMode="External"/><Relationship Id="rId1" Type="http://schemas.openxmlformats.org/officeDocument/2006/relationships/slideLayout" Target="../slideLayouts/slideLayout2.xml"/><Relationship Id="rId5" Type="http://schemas.openxmlformats.org/officeDocument/2006/relationships/hyperlink" Target="http://www.merimna.org.gr/" TargetMode="External"/><Relationship Id="rId4" Type="http://schemas.openxmlformats.org/officeDocument/2006/relationships/hyperlink" Target="http://1kesy-v-new.thess.sch.gr/?p=97" TargetMode="Externa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hyperlink" Target="mailto:panmak_96@sch.gr" TargetMode="Externa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3BD4F20-413D-42EE-91AC-043D6935F63E}"/>
              </a:ext>
            </a:extLst>
          </p:cNvPr>
          <p:cNvSpPr>
            <a:spLocks noGrp="1"/>
          </p:cNvSpPr>
          <p:nvPr>
            <p:ph type="subTitle" idx="1"/>
          </p:nvPr>
        </p:nvSpPr>
        <p:spPr>
          <a:xfrm>
            <a:off x="1507067" y="1381327"/>
            <a:ext cx="7766936" cy="4591455"/>
          </a:xfrm>
        </p:spPr>
        <p:txBody>
          <a:bodyPr/>
          <a:lstStyle/>
          <a:p>
            <a:pPr algn="l"/>
            <a:endParaRPr lang="el-GR" dirty="0"/>
          </a:p>
          <a:p>
            <a:pPr algn="ctr"/>
            <a:r>
              <a:rPr lang="el-GR" sz="3200" i="1" dirty="0"/>
              <a:t>Ενισχύοντας την Ψυχική Ανθεκτικότητα του Παιδιού την Περίοδο της Πανδημίας</a:t>
            </a:r>
          </a:p>
          <a:p>
            <a:pPr algn="ctr"/>
            <a:endParaRPr lang="el-GR" sz="3200" i="1" dirty="0"/>
          </a:p>
          <a:p>
            <a:pPr algn="ctr"/>
            <a:endParaRPr lang="el-GR" sz="3200" i="1" dirty="0"/>
          </a:p>
          <a:p>
            <a:pPr algn="l"/>
            <a:r>
              <a:rPr lang="el-GR" sz="2400" dirty="0"/>
              <a:t>1</a:t>
            </a:r>
            <a:r>
              <a:rPr lang="el-GR" sz="2400" baseline="30000" dirty="0"/>
              <a:t>ο</a:t>
            </a:r>
            <a:r>
              <a:rPr lang="el-GR" sz="2400" dirty="0"/>
              <a:t> ΕΠΑΛ Φλώρινας-ΚΕΣΥ Φλώρινας</a:t>
            </a:r>
          </a:p>
          <a:p>
            <a:pPr algn="l"/>
            <a:r>
              <a:rPr lang="el-GR" sz="2400" dirty="0"/>
              <a:t>Σχολικό έτος:2020-2021</a:t>
            </a:r>
          </a:p>
        </p:txBody>
      </p:sp>
    </p:spTree>
    <p:extLst>
      <p:ext uri="{BB962C8B-B14F-4D97-AF65-F5344CB8AC3E}">
        <p14:creationId xmlns:p14="http://schemas.microsoft.com/office/powerpoint/2010/main" val="20360632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B1FFD1-D457-479B-9A7D-3E4E08DAF82D}"/>
              </a:ext>
            </a:extLst>
          </p:cNvPr>
          <p:cNvSpPr>
            <a:spLocks noGrp="1"/>
          </p:cNvSpPr>
          <p:nvPr>
            <p:ph type="title"/>
          </p:nvPr>
        </p:nvSpPr>
        <p:spPr>
          <a:xfrm>
            <a:off x="677334" y="609602"/>
            <a:ext cx="8596668" cy="416766"/>
          </a:xfrm>
        </p:spPr>
        <p:txBody>
          <a:bodyPr>
            <a:normAutofit fontScale="90000"/>
          </a:bodyPr>
          <a:lstStyle/>
          <a:p>
            <a:r>
              <a:rPr lang="el-GR" sz="2600" dirty="0"/>
              <a:t>ΩΣ ΕΚΠΑΙΔΕΥΤΙΚΟΙ ΠΟΥ ΝΟΙΑΖΟΝΤΑΙ ΚΑΙ ΣΤΗΡΙΖΟΥΝ</a:t>
            </a:r>
          </a:p>
        </p:txBody>
      </p:sp>
      <p:sp>
        <p:nvSpPr>
          <p:cNvPr id="3" name="Content Placeholder 2">
            <a:extLst>
              <a:ext uri="{FF2B5EF4-FFF2-40B4-BE49-F238E27FC236}">
                <a16:creationId xmlns:a16="http://schemas.microsoft.com/office/drawing/2014/main" id="{8674BED3-51E7-401D-8B61-CFA36C98B3CC}"/>
              </a:ext>
            </a:extLst>
          </p:cNvPr>
          <p:cNvSpPr>
            <a:spLocks noGrp="1"/>
          </p:cNvSpPr>
          <p:nvPr>
            <p:ph idx="1"/>
          </p:nvPr>
        </p:nvSpPr>
        <p:spPr>
          <a:xfrm>
            <a:off x="677334" y="1026368"/>
            <a:ext cx="8596668" cy="5014994"/>
          </a:xfrm>
        </p:spPr>
        <p:txBody>
          <a:bodyPr>
            <a:normAutofit/>
          </a:bodyPr>
          <a:lstStyle/>
          <a:p>
            <a:pPr marL="0" indent="0">
              <a:buNone/>
            </a:pPr>
            <a:endParaRPr lang="el-GR" dirty="0"/>
          </a:p>
          <a:p>
            <a:pPr marL="0" indent="0">
              <a:buNone/>
            </a:pPr>
            <a:r>
              <a:rPr lang="el-GR" sz="2400" b="1" dirty="0"/>
              <a:t>Μετα την επιστροφή στο σχολείο στηρίξτε, ενισχύστε, ενδυναμώστε την τάξη/ομάδα</a:t>
            </a:r>
          </a:p>
          <a:p>
            <a:pPr marL="0" indent="0">
              <a:buNone/>
            </a:pPr>
            <a:endParaRPr lang="el-GR" sz="2400" b="1" dirty="0"/>
          </a:p>
          <a:p>
            <a:pPr>
              <a:buFont typeface="Wingdings" panose="05000000000000000000" pitchFamily="2" charset="2"/>
              <a:buChar char="Ø"/>
            </a:pPr>
            <a:r>
              <a:rPr lang="el-GR" sz="2000" dirty="0"/>
              <a:t>Προωθήστε τη σύνδεση μέσα στην τάξη (Νοιάξιμο, Αλληλοϋποστήριξη, Επαφή) μέσω ομαδικών δραστηριοτήτων.</a:t>
            </a:r>
          </a:p>
          <a:p>
            <a:pPr>
              <a:buFont typeface="Wingdings" panose="05000000000000000000" pitchFamily="2" charset="2"/>
              <a:buChar char="Ø"/>
            </a:pPr>
            <a:endParaRPr lang="el-GR" sz="2000" dirty="0"/>
          </a:p>
          <a:p>
            <a:pPr>
              <a:buFont typeface="Wingdings" panose="05000000000000000000" pitchFamily="2" charset="2"/>
              <a:buChar char="Ø"/>
            </a:pPr>
            <a:r>
              <a:rPr lang="el-GR" sz="2000" dirty="0"/>
              <a:t>Επικοινωνήστε με τα παιδιά (Αναγνώριση δύσκολης κατάστασης και σημασίας επανασύνδεσης, προτροπή για μέσα προφύλαξης, μετάδοση αισοδοξίας).</a:t>
            </a:r>
          </a:p>
          <a:p>
            <a:pPr>
              <a:buFont typeface="Wingdings" panose="05000000000000000000" pitchFamily="2" charset="2"/>
              <a:buChar char="Ø"/>
            </a:pPr>
            <a:endParaRPr lang="el-GR" sz="2000" dirty="0"/>
          </a:p>
          <a:p>
            <a:pPr>
              <a:buFont typeface="Wingdings" panose="05000000000000000000" pitchFamily="2" charset="2"/>
              <a:buChar char="Ø"/>
            </a:pPr>
            <a:r>
              <a:rPr lang="el-GR" sz="2000" dirty="0"/>
              <a:t>Ενισχύστε την αυθόρμητη έκφραση.</a:t>
            </a:r>
          </a:p>
          <a:p>
            <a:pPr marL="0" indent="0">
              <a:buNone/>
            </a:pPr>
            <a:endParaRPr lang="el-GR" dirty="0"/>
          </a:p>
        </p:txBody>
      </p:sp>
    </p:spTree>
    <p:extLst>
      <p:ext uri="{BB962C8B-B14F-4D97-AF65-F5344CB8AC3E}">
        <p14:creationId xmlns:p14="http://schemas.microsoft.com/office/powerpoint/2010/main" val="32496230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CAAA09-8EFB-4B3B-A776-F8FFFECB94AA}"/>
              </a:ext>
            </a:extLst>
          </p:cNvPr>
          <p:cNvSpPr>
            <a:spLocks noGrp="1"/>
          </p:cNvSpPr>
          <p:nvPr>
            <p:ph type="title"/>
          </p:nvPr>
        </p:nvSpPr>
        <p:spPr>
          <a:xfrm>
            <a:off x="677334" y="609600"/>
            <a:ext cx="8596668" cy="454090"/>
          </a:xfrm>
        </p:spPr>
        <p:txBody>
          <a:bodyPr>
            <a:normAutofit fontScale="90000"/>
          </a:bodyPr>
          <a:lstStyle/>
          <a:p>
            <a:r>
              <a:rPr lang="el-GR" sz="2600" dirty="0"/>
              <a:t>ΩΣ ΕΚΠΑΙΔΕΥΤΙΚΟΙ ΠΟΥ ΝΟΙΑΖΟΝΤΑΙ ΚΑΙ ΣΤΗΡΙΖΟΥΝ</a:t>
            </a:r>
          </a:p>
        </p:txBody>
      </p:sp>
      <p:sp>
        <p:nvSpPr>
          <p:cNvPr id="3" name="Content Placeholder 2">
            <a:extLst>
              <a:ext uri="{FF2B5EF4-FFF2-40B4-BE49-F238E27FC236}">
                <a16:creationId xmlns:a16="http://schemas.microsoft.com/office/drawing/2014/main" id="{FF9C2CB3-AE2C-41A4-9916-33D062A52014}"/>
              </a:ext>
            </a:extLst>
          </p:cNvPr>
          <p:cNvSpPr>
            <a:spLocks noGrp="1"/>
          </p:cNvSpPr>
          <p:nvPr>
            <p:ph idx="1"/>
          </p:nvPr>
        </p:nvSpPr>
        <p:spPr>
          <a:xfrm>
            <a:off x="677334" y="1063690"/>
            <a:ext cx="8596668" cy="5184709"/>
          </a:xfrm>
        </p:spPr>
        <p:txBody>
          <a:bodyPr>
            <a:normAutofit lnSpcReduction="10000"/>
          </a:bodyPr>
          <a:lstStyle/>
          <a:p>
            <a:pPr marL="0" indent="0">
              <a:buNone/>
            </a:pPr>
            <a:endParaRPr lang="el-GR" dirty="0"/>
          </a:p>
          <a:p>
            <a:pPr>
              <a:buFont typeface="Wingdings" panose="05000000000000000000" pitchFamily="2" charset="2"/>
              <a:buChar char="Ø"/>
            </a:pPr>
            <a:r>
              <a:rPr lang="el-GR" sz="2000" dirty="0"/>
              <a:t>Θέστε ανοιχτές ερωτήσεις σχετικά με την κατάσταση, αποφεύγοντας εκφράσεις, όπως «</a:t>
            </a:r>
            <a:r>
              <a:rPr lang="el-GR" sz="2000" b="1" i="1" dirty="0"/>
              <a:t>Είστε αγχωμένοι</a:t>
            </a:r>
            <a:r>
              <a:rPr lang="en-US" sz="2000" b="1" i="1" dirty="0"/>
              <a:t>;</a:t>
            </a:r>
            <a:r>
              <a:rPr lang="el-GR" sz="2000" dirty="0"/>
              <a:t>». Διερευνήστε και τη θετική εικόνα τους απέναντι στις προκλήσεις της πανδημίας.</a:t>
            </a:r>
          </a:p>
          <a:p>
            <a:pPr>
              <a:buFont typeface="Wingdings" panose="05000000000000000000" pitchFamily="2" charset="2"/>
              <a:buChar char="Ø"/>
            </a:pPr>
            <a:endParaRPr lang="el-GR" sz="2000" dirty="0"/>
          </a:p>
          <a:p>
            <a:pPr>
              <a:buFont typeface="Wingdings" panose="05000000000000000000" pitchFamily="2" charset="2"/>
              <a:buChar char="Ø"/>
            </a:pPr>
            <a:r>
              <a:rPr lang="el-GR" sz="2000" dirty="0"/>
              <a:t>Δώστε τους τη δυνατότητα να μοιραστούν την εμπειρία τους από την παραμονή στο σπίτι και τη γενικότερη κατάσταση, χωρίς πίεση (το μοίρασμα μιας δυσάρεστης εμπειρίας μπορεί να λειτουργήσει ανακουφιστικά ή να προκαλέσει αναστάτωση).</a:t>
            </a:r>
          </a:p>
          <a:p>
            <a:pPr>
              <a:buFont typeface="Wingdings" panose="05000000000000000000" pitchFamily="2" charset="2"/>
              <a:buChar char="Ø"/>
            </a:pPr>
            <a:endParaRPr lang="el-GR" sz="2000" dirty="0"/>
          </a:p>
          <a:p>
            <a:pPr>
              <a:buFont typeface="Wingdings" panose="05000000000000000000" pitchFamily="2" charset="2"/>
              <a:buChar char="Ø"/>
            </a:pPr>
            <a:r>
              <a:rPr lang="el-GR" sz="2000" dirty="0"/>
              <a:t>Φυσιολογικοποιήστε το αρνητικό τους συναίσθημα.</a:t>
            </a:r>
          </a:p>
          <a:p>
            <a:pPr>
              <a:buFont typeface="Wingdings" panose="05000000000000000000" pitchFamily="2" charset="2"/>
              <a:buChar char="Ø"/>
            </a:pPr>
            <a:endParaRPr lang="el-GR" sz="2000" dirty="0"/>
          </a:p>
          <a:p>
            <a:pPr>
              <a:buFont typeface="Wingdings" panose="05000000000000000000" pitchFamily="2" charset="2"/>
              <a:buChar char="Ø"/>
            </a:pPr>
            <a:r>
              <a:rPr lang="el-GR" sz="2000" dirty="0"/>
              <a:t>Απαντήστε με ειλικρίνεια και σαφήνεια σε ερωτήσεις επί του θέματος, αποφεύγοντας υπερβολές και μη τεκμηριωμένες πληροφορίες.</a:t>
            </a:r>
          </a:p>
          <a:p>
            <a:pPr marL="0" indent="0">
              <a:buNone/>
            </a:pPr>
            <a:endParaRPr lang="el-GR" sz="2000" dirty="0"/>
          </a:p>
          <a:p>
            <a:pPr marL="0" indent="0">
              <a:buNone/>
            </a:pPr>
            <a:endParaRPr lang="el-GR" sz="2000" dirty="0"/>
          </a:p>
          <a:p>
            <a:pPr marL="0" indent="0">
              <a:buNone/>
            </a:pPr>
            <a:endParaRPr lang="el-GR" sz="2000" dirty="0"/>
          </a:p>
          <a:p>
            <a:pPr marL="0" indent="0">
              <a:buNone/>
            </a:pPr>
            <a:endParaRPr lang="el-GR" sz="2000" dirty="0"/>
          </a:p>
        </p:txBody>
      </p:sp>
    </p:spTree>
    <p:extLst>
      <p:ext uri="{BB962C8B-B14F-4D97-AF65-F5344CB8AC3E}">
        <p14:creationId xmlns:p14="http://schemas.microsoft.com/office/powerpoint/2010/main" val="22398686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3D08D5-4366-4935-87DC-7E44B177EEB8}"/>
              </a:ext>
            </a:extLst>
          </p:cNvPr>
          <p:cNvSpPr>
            <a:spLocks noGrp="1"/>
          </p:cNvSpPr>
          <p:nvPr>
            <p:ph type="title"/>
          </p:nvPr>
        </p:nvSpPr>
        <p:spPr>
          <a:xfrm>
            <a:off x="677334" y="609601"/>
            <a:ext cx="8596668" cy="416766"/>
          </a:xfrm>
        </p:spPr>
        <p:txBody>
          <a:bodyPr>
            <a:noAutofit/>
          </a:bodyPr>
          <a:lstStyle/>
          <a:p>
            <a:r>
              <a:rPr lang="el-GR" sz="2600" dirty="0"/>
              <a:t>ΩΣ ΕΚΠΑΙΔΕΥΤΙΚΟΙ ΠΟΥ ΝΟΙΑΖΟΝΤΑΙ ΚΑΙ ΣΤΗΡΙΖΟΥΝ</a:t>
            </a:r>
          </a:p>
        </p:txBody>
      </p:sp>
      <p:sp>
        <p:nvSpPr>
          <p:cNvPr id="3" name="Content Placeholder 2">
            <a:extLst>
              <a:ext uri="{FF2B5EF4-FFF2-40B4-BE49-F238E27FC236}">
                <a16:creationId xmlns:a16="http://schemas.microsoft.com/office/drawing/2014/main" id="{90B32D8B-4582-4D7C-9128-0D0228CA913A}"/>
              </a:ext>
            </a:extLst>
          </p:cNvPr>
          <p:cNvSpPr>
            <a:spLocks noGrp="1"/>
          </p:cNvSpPr>
          <p:nvPr>
            <p:ph idx="1"/>
          </p:nvPr>
        </p:nvSpPr>
        <p:spPr>
          <a:xfrm>
            <a:off x="677334" y="1166327"/>
            <a:ext cx="8596668" cy="4875035"/>
          </a:xfrm>
        </p:spPr>
        <p:txBody>
          <a:bodyPr>
            <a:normAutofit/>
          </a:bodyPr>
          <a:lstStyle/>
          <a:p>
            <a:pPr marL="0" indent="0">
              <a:buNone/>
            </a:pPr>
            <a:endParaRPr lang="el-GR" sz="2000" dirty="0"/>
          </a:p>
          <a:p>
            <a:pPr>
              <a:buFont typeface="Wingdings" panose="05000000000000000000" pitchFamily="2" charset="2"/>
              <a:buChar char="Ø"/>
            </a:pPr>
            <a:r>
              <a:rPr lang="el-GR" sz="2000" dirty="0"/>
              <a:t>Διασφαλίστε ότι οι μαθητές/τριες έχουν αντιληφθεί πλήρως τα γεγονότα και γνωρίζουν πώς να προστατεύσουν κατά το δυνατόν την υγεία τους.</a:t>
            </a:r>
          </a:p>
          <a:p>
            <a:pPr>
              <a:buFont typeface="Wingdings" panose="05000000000000000000" pitchFamily="2" charset="2"/>
              <a:buChar char="Ø"/>
            </a:pPr>
            <a:endParaRPr lang="el-GR" sz="2000" dirty="0"/>
          </a:p>
          <a:p>
            <a:pPr>
              <a:buFont typeface="Wingdings" panose="05000000000000000000" pitchFamily="2" charset="2"/>
              <a:buChar char="Ø"/>
            </a:pPr>
            <a:r>
              <a:rPr lang="el-GR" sz="2000" dirty="0"/>
              <a:t>Βοηθήστε τα παιδιά να εντοπίσουν τα δυνατά σημεία στο χαρακτήρα, την προσωπικότητα και το περιβάλλον τους, ώστε να τα αξιοποιήσουν στην αντιμετώπιση της κατάστασης.</a:t>
            </a:r>
          </a:p>
          <a:p>
            <a:pPr>
              <a:buFont typeface="Wingdings" panose="05000000000000000000" pitchFamily="2" charset="2"/>
              <a:buChar char="Ø"/>
            </a:pPr>
            <a:endParaRPr lang="el-GR" sz="2000" dirty="0"/>
          </a:p>
          <a:p>
            <a:pPr>
              <a:buFont typeface="Wingdings" panose="05000000000000000000" pitchFamily="2" charset="2"/>
              <a:buChar char="Ø"/>
            </a:pPr>
            <a:r>
              <a:rPr lang="el-GR" sz="2000" dirty="0"/>
              <a:t>Προωθήστε την ανάκληση επιτυχημένων στρατηγικών αντιμετώπισης δυσκολιών του παρελθόντος.</a:t>
            </a:r>
          </a:p>
          <a:p>
            <a:pPr marL="0" indent="0">
              <a:buNone/>
            </a:pPr>
            <a:endParaRPr lang="el-GR" sz="2000" dirty="0"/>
          </a:p>
          <a:p>
            <a:pPr marL="0" indent="0">
              <a:buNone/>
            </a:pPr>
            <a:endParaRPr lang="el-GR" sz="2000" dirty="0"/>
          </a:p>
        </p:txBody>
      </p:sp>
    </p:spTree>
    <p:extLst>
      <p:ext uri="{BB962C8B-B14F-4D97-AF65-F5344CB8AC3E}">
        <p14:creationId xmlns:p14="http://schemas.microsoft.com/office/powerpoint/2010/main" val="17837873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9C9BD-FAE1-42F8-A71B-EC93F93B5485}"/>
              </a:ext>
            </a:extLst>
          </p:cNvPr>
          <p:cNvSpPr>
            <a:spLocks noGrp="1"/>
          </p:cNvSpPr>
          <p:nvPr>
            <p:ph type="title"/>
          </p:nvPr>
        </p:nvSpPr>
        <p:spPr>
          <a:xfrm>
            <a:off x="677334" y="618931"/>
            <a:ext cx="8596668" cy="472752"/>
          </a:xfrm>
        </p:spPr>
        <p:txBody>
          <a:bodyPr>
            <a:normAutofit fontScale="90000"/>
          </a:bodyPr>
          <a:lstStyle/>
          <a:p>
            <a:r>
              <a:rPr lang="el-GR" sz="2900" dirty="0"/>
              <a:t>ΩΣ ΕΚΠΑΙΔΕΥΤΙΚΟΙ ΠΟΥ ΝΟΙΑΖΟΝΤΑΙ ΚΑΙ ΣΤΗΡΙΖΟΥΝ</a:t>
            </a:r>
          </a:p>
        </p:txBody>
      </p:sp>
      <p:sp>
        <p:nvSpPr>
          <p:cNvPr id="3" name="Content Placeholder 2">
            <a:extLst>
              <a:ext uri="{FF2B5EF4-FFF2-40B4-BE49-F238E27FC236}">
                <a16:creationId xmlns:a16="http://schemas.microsoft.com/office/drawing/2014/main" id="{26DC0521-4DA1-45E0-B863-F6D281EB513D}"/>
              </a:ext>
            </a:extLst>
          </p:cNvPr>
          <p:cNvSpPr>
            <a:spLocks noGrp="1"/>
          </p:cNvSpPr>
          <p:nvPr>
            <p:ph idx="1"/>
          </p:nvPr>
        </p:nvSpPr>
        <p:spPr>
          <a:xfrm>
            <a:off x="677334" y="1166327"/>
            <a:ext cx="8596668" cy="4875035"/>
          </a:xfrm>
        </p:spPr>
        <p:txBody>
          <a:bodyPr/>
          <a:lstStyle/>
          <a:p>
            <a:pPr marL="0" indent="0">
              <a:buNone/>
            </a:pPr>
            <a:endParaRPr lang="el-GR" dirty="0"/>
          </a:p>
          <a:p>
            <a:pPr>
              <a:buFont typeface="Wingdings" panose="05000000000000000000" pitchFamily="2" charset="2"/>
              <a:buChar char="Ø"/>
            </a:pPr>
            <a:r>
              <a:rPr lang="el-GR" sz="2000" dirty="0"/>
              <a:t>Τολμήστε να μοιραστείτε τη δική σας εμπειρία από την πανδημία, προσέχοντας να μην εκφράζετε προσωπικές σας ανησυχίες.</a:t>
            </a:r>
          </a:p>
          <a:p>
            <a:pPr>
              <a:buFont typeface="Wingdings" panose="05000000000000000000" pitchFamily="2" charset="2"/>
              <a:buChar char="Ø"/>
            </a:pPr>
            <a:endParaRPr lang="el-GR" sz="2000" dirty="0"/>
          </a:p>
          <a:p>
            <a:pPr>
              <a:buFont typeface="Wingdings" panose="05000000000000000000" pitchFamily="2" charset="2"/>
              <a:buChar char="Ø"/>
            </a:pPr>
            <a:r>
              <a:rPr lang="el-GR" sz="2000" dirty="0"/>
              <a:t>Μην πιέζετε τον εαυτό σας να διαχειριστεί πράγματα που υπερβαίνουν τα όριά σας.</a:t>
            </a:r>
          </a:p>
          <a:p>
            <a:pPr>
              <a:buFont typeface="Wingdings" panose="05000000000000000000" pitchFamily="2" charset="2"/>
              <a:buChar char="Ø"/>
            </a:pPr>
            <a:endParaRPr lang="el-GR" sz="2000" dirty="0"/>
          </a:p>
          <a:p>
            <a:pPr>
              <a:buFont typeface="Wingdings" panose="05000000000000000000" pitchFamily="2" charset="2"/>
              <a:buChar char="Ø"/>
            </a:pPr>
            <a:r>
              <a:rPr lang="el-GR" sz="2000" dirty="0"/>
              <a:t>Αναζητήστε τη βοήθεια του ειδικού ψυχικής υγείας που βρίσκεται στο σχολείο. </a:t>
            </a:r>
          </a:p>
          <a:p>
            <a:pPr>
              <a:buFont typeface="Wingdings" panose="05000000000000000000" pitchFamily="2" charset="2"/>
              <a:buChar char="Ø"/>
            </a:pPr>
            <a:endParaRPr lang="el-GR" sz="2000" dirty="0"/>
          </a:p>
          <a:p>
            <a:pPr>
              <a:buFont typeface="Wingdings" panose="05000000000000000000" pitchFamily="2" charset="2"/>
              <a:buChar char="Ø"/>
            </a:pPr>
            <a:r>
              <a:rPr lang="el-GR" sz="2000" dirty="0"/>
              <a:t>Οργανώστε το μάθημά σας έτσι, ώστε να ανταποκρίνεται όσο το δυνατόν πιο πολύ στην αντίστοιχη προ πανδημίας διαδικασία.</a:t>
            </a:r>
          </a:p>
          <a:p>
            <a:pPr marL="0" indent="0">
              <a:buNone/>
            </a:pPr>
            <a:endParaRPr lang="el-GR" sz="2000" dirty="0"/>
          </a:p>
          <a:p>
            <a:pPr marL="0" indent="0">
              <a:buNone/>
            </a:pPr>
            <a:endParaRPr lang="el-GR" sz="2000" dirty="0"/>
          </a:p>
        </p:txBody>
      </p:sp>
    </p:spTree>
    <p:extLst>
      <p:ext uri="{BB962C8B-B14F-4D97-AF65-F5344CB8AC3E}">
        <p14:creationId xmlns:p14="http://schemas.microsoft.com/office/powerpoint/2010/main" val="3545212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697A52-8736-4A0E-9927-C116C927E481}"/>
              </a:ext>
            </a:extLst>
          </p:cNvPr>
          <p:cNvSpPr>
            <a:spLocks noGrp="1"/>
          </p:cNvSpPr>
          <p:nvPr>
            <p:ph type="title"/>
          </p:nvPr>
        </p:nvSpPr>
        <p:spPr>
          <a:xfrm>
            <a:off x="677334" y="609600"/>
            <a:ext cx="8596668" cy="463420"/>
          </a:xfrm>
        </p:spPr>
        <p:txBody>
          <a:bodyPr>
            <a:normAutofit fontScale="90000"/>
          </a:bodyPr>
          <a:lstStyle/>
          <a:p>
            <a:r>
              <a:rPr lang="el-GR" sz="2800" dirty="0"/>
              <a:t>Η ΨΥΧΙΚΗ ΑΝΘΕΚΤΙΚΟΤΗΤΑ ΟΠΤΙΚΟΠΟΙΗΜΕΝΗ</a:t>
            </a:r>
          </a:p>
        </p:txBody>
      </p:sp>
      <p:sp>
        <p:nvSpPr>
          <p:cNvPr id="3" name="Content Placeholder 2">
            <a:extLst>
              <a:ext uri="{FF2B5EF4-FFF2-40B4-BE49-F238E27FC236}">
                <a16:creationId xmlns:a16="http://schemas.microsoft.com/office/drawing/2014/main" id="{511583F0-AE66-4EEF-B47F-778FE134E745}"/>
              </a:ext>
            </a:extLst>
          </p:cNvPr>
          <p:cNvSpPr>
            <a:spLocks noGrp="1"/>
          </p:cNvSpPr>
          <p:nvPr>
            <p:ph idx="1"/>
          </p:nvPr>
        </p:nvSpPr>
        <p:spPr>
          <a:xfrm>
            <a:off x="677334" y="1194319"/>
            <a:ext cx="8596668" cy="4847044"/>
          </a:xfrm>
        </p:spPr>
        <p:txBody>
          <a:bodyPr/>
          <a:lstStyle/>
          <a:p>
            <a:pPr marL="0" indent="0">
              <a:buNone/>
            </a:pPr>
            <a:endParaRPr lang="el-GR" dirty="0"/>
          </a:p>
          <a:p>
            <a:pPr marL="0" indent="0">
              <a:buNone/>
            </a:pPr>
            <a:endParaRPr lang="el-GR" dirty="0"/>
          </a:p>
          <a:p>
            <a:pPr marL="0" indent="0">
              <a:buNone/>
            </a:pPr>
            <a:r>
              <a:rPr lang="el-GR" sz="2000" i="1" dirty="0"/>
              <a:t>Ψυχική Ανθεκτικότητα-Υπερβαίνοντας τις δυσκολίες</a:t>
            </a:r>
            <a:endParaRPr lang="el-GR" sz="2000" dirty="0"/>
          </a:p>
          <a:p>
            <a:pPr marL="0" indent="0">
              <a:buNone/>
            </a:pPr>
            <a:r>
              <a:rPr lang="en-US" sz="2000" dirty="0">
                <a:hlinkClick r:id="rId2"/>
              </a:rPr>
              <a:t>https://www.youtube.com/watch?v=CM0ULGNrZA4&amp;fbclid=IwAR0h9vd4YSybKB6pfsc5-j0TyIvIsAWog6t-8vTKBPh-zYvb_AN5015WijY</a:t>
            </a:r>
            <a:endParaRPr lang="en-US" sz="2000" dirty="0"/>
          </a:p>
          <a:p>
            <a:pPr marL="0" indent="0">
              <a:buNone/>
            </a:pPr>
            <a:endParaRPr lang="en-US" sz="2000" dirty="0"/>
          </a:p>
          <a:p>
            <a:pPr marL="0" indent="0">
              <a:buNone/>
            </a:pPr>
            <a:r>
              <a:rPr lang="en-US" sz="2000" i="1" dirty="0"/>
              <a:t>Building Resilience with Hunter and Eve</a:t>
            </a:r>
          </a:p>
          <a:p>
            <a:pPr marL="0" indent="0">
              <a:buNone/>
            </a:pPr>
            <a:r>
              <a:rPr lang="en-US" sz="2000" i="1" dirty="0">
                <a:hlinkClick r:id="rId3"/>
              </a:rPr>
              <a:t>https://www.youtube.com/watch?v=losfxbMKwPo</a:t>
            </a:r>
            <a:endParaRPr lang="en-US" sz="2000" i="1" dirty="0"/>
          </a:p>
          <a:p>
            <a:pPr marL="0" indent="0">
              <a:buNone/>
            </a:pPr>
            <a:endParaRPr lang="en-US" sz="2000" i="1" dirty="0"/>
          </a:p>
          <a:p>
            <a:pPr marL="0" indent="0">
              <a:buNone/>
            </a:pPr>
            <a:endParaRPr lang="en-US" dirty="0"/>
          </a:p>
          <a:p>
            <a:pPr marL="0" indent="0">
              <a:buNone/>
            </a:pPr>
            <a:endParaRPr lang="el-GR" dirty="0"/>
          </a:p>
          <a:p>
            <a:pPr marL="0" indent="0">
              <a:buNone/>
            </a:pPr>
            <a:endParaRPr lang="en-US" dirty="0"/>
          </a:p>
          <a:p>
            <a:pPr marL="0" indent="0">
              <a:buNone/>
            </a:pPr>
            <a:endParaRPr lang="el-GR" dirty="0"/>
          </a:p>
        </p:txBody>
      </p:sp>
    </p:spTree>
    <p:extLst>
      <p:ext uri="{BB962C8B-B14F-4D97-AF65-F5344CB8AC3E}">
        <p14:creationId xmlns:p14="http://schemas.microsoft.com/office/powerpoint/2010/main" val="30882622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6E14BF-B5FF-4BD3-BEA1-78F9A6DC76C4}"/>
              </a:ext>
            </a:extLst>
          </p:cNvPr>
          <p:cNvSpPr>
            <a:spLocks noGrp="1"/>
          </p:cNvSpPr>
          <p:nvPr>
            <p:ph type="title"/>
          </p:nvPr>
        </p:nvSpPr>
        <p:spPr>
          <a:xfrm>
            <a:off x="677334" y="609600"/>
            <a:ext cx="8596668" cy="550333"/>
          </a:xfrm>
        </p:spPr>
        <p:txBody>
          <a:bodyPr>
            <a:normAutofit/>
          </a:bodyPr>
          <a:lstStyle/>
          <a:p>
            <a:r>
              <a:rPr lang="el-GR" sz="2800" dirty="0"/>
              <a:t>Γραμμές Ψυχολογικής Υποστήριξης για τον </a:t>
            </a:r>
            <a:r>
              <a:rPr lang="en-US" sz="2800" i="1" dirty="0"/>
              <a:t>Covid-19</a:t>
            </a:r>
            <a:endParaRPr lang="el-GR" sz="2800" i="1" dirty="0"/>
          </a:p>
        </p:txBody>
      </p:sp>
      <p:sp>
        <p:nvSpPr>
          <p:cNvPr id="3" name="Content Placeholder 2">
            <a:extLst>
              <a:ext uri="{FF2B5EF4-FFF2-40B4-BE49-F238E27FC236}">
                <a16:creationId xmlns:a16="http://schemas.microsoft.com/office/drawing/2014/main" id="{74B43271-53AA-4865-A8D8-59F8ECFD4828}"/>
              </a:ext>
            </a:extLst>
          </p:cNvPr>
          <p:cNvSpPr>
            <a:spLocks noGrp="1"/>
          </p:cNvSpPr>
          <p:nvPr>
            <p:ph idx="1"/>
          </p:nvPr>
        </p:nvSpPr>
        <p:spPr>
          <a:xfrm>
            <a:off x="677334" y="1244601"/>
            <a:ext cx="8596668" cy="4796762"/>
          </a:xfrm>
        </p:spPr>
        <p:txBody>
          <a:bodyPr/>
          <a:lstStyle/>
          <a:p>
            <a:pPr marL="0" indent="0">
              <a:buNone/>
            </a:pPr>
            <a:endParaRPr lang="en-US" dirty="0"/>
          </a:p>
          <a:p>
            <a:pPr lvl="0">
              <a:buFont typeface="Wingdings" panose="05000000000000000000" pitchFamily="2" charset="2"/>
              <a:buChar char="Ø"/>
            </a:pPr>
            <a:r>
              <a:rPr lang="el-GR" sz="2000" b="1" dirty="0"/>
              <a:t>Τηλεφωνική Γραμμή Ψυχοκοινωνικής Υποστήριξης για τον Κορονοϊό </a:t>
            </a:r>
            <a:endParaRPr lang="en-US" sz="2000" dirty="0"/>
          </a:p>
          <a:p>
            <a:pPr marL="0" lvl="0" indent="0" algn="ctr">
              <a:buNone/>
            </a:pPr>
            <a:r>
              <a:rPr lang="el-GR" sz="2000" b="1" dirty="0">
                <a:solidFill>
                  <a:srgbClr val="FF0000"/>
                </a:solidFill>
              </a:rPr>
              <a:t>10306</a:t>
            </a:r>
            <a:endParaRPr lang="el-GR" sz="2000" dirty="0">
              <a:solidFill>
                <a:srgbClr val="FF0000"/>
              </a:solidFill>
            </a:endParaRPr>
          </a:p>
          <a:p>
            <a:pPr marL="0" indent="0">
              <a:buNone/>
            </a:pPr>
            <a:endParaRPr lang="en-US" sz="2000" dirty="0"/>
          </a:p>
          <a:p>
            <a:pPr>
              <a:buFont typeface="Wingdings" panose="05000000000000000000" pitchFamily="2" charset="2"/>
              <a:buChar char="Ø"/>
            </a:pPr>
            <a:r>
              <a:rPr lang="el-GR" sz="2000" b="1" dirty="0"/>
              <a:t>Γραμμή Υποστήριξης για Έφηβους Μαθητές Λυκείου «Άερτον»</a:t>
            </a:r>
            <a:endParaRPr lang="en-US" sz="2000" b="1" dirty="0"/>
          </a:p>
          <a:p>
            <a:pPr marL="0" indent="0" algn="ctr">
              <a:buNone/>
            </a:pPr>
            <a:r>
              <a:rPr lang="en-US" sz="2000" b="1" dirty="0"/>
              <a:t>Email</a:t>
            </a:r>
            <a:r>
              <a:rPr lang="el-GR" sz="2000" b="1" dirty="0"/>
              <a:t>: </a:t>
            </a:r>
            <a:r>
              <a:rPr lang="el-GR" sz="2000" b="1" dirty="0">
                <a:solidFill>
                  <a:srgbClr val="FF0000"/>
                </a:solidFill>
                <a:hlinkClick r:id="rId2">
                  <a:extLst>
                    <a:ext uri="{A12FA001-AC4F-418D-AE19-62706E023703}">
                      <ahyp:hlinkClr xmlns:ahyp="http://schemas.microsoft.com/office/drawing/2018/hyperlinkcolor" val="tx"/>
                    </a:ext>
                  </a:extLst>
                </a:hlinkClick>
              </a:rPr>
              <a:t>info@aerton.gr</a:t>
            </a:r>
            <a:endParaRPr lang="en-US" sz="2000" b="1" dirty="0">
              <a:solidFill>
                <a:srgbClr val="FF0000"/>
              </a:solidFill>
            </a:endParaRPr>
          </a:p>
          <a:p>
            <a:pPr marL="0" indent="0" algn="ctr">
              <a:buNone/>
            </a:pPr>
            <a:endParaRPr lang="en-US" sz="2000" b="1" dirty="0">
              <a:solidFill>
                <a:srgbClr val="FF0000"/>
              </a:solidFill>
            </a:endParaRPr>
          </a:p>
          <a:p>
            <a:pPr lvl="0">
              <a:buFont typeface="Wingdings" panose="05000000000000000000" pitchFamily="2" charset="2"/>
              <a:buChar char="Ø"/>
            </a:pPr>
            <a:r>
              <a:rPr lang="el-GR" sz="2000" b="1" dirty="0"/>
              <a:t>Τηλεφωνική Γραμμή Στήριξης στο Πένθος «Μέριμνα»</a:t>
            </a:r>
            <a:endParaRPr lang="el-GR" sz="2000" dirty="0"/>
          </a:p>
          <a:p>
            <a:pPr marL="0" indent="0" algn="ctr">
              <a:buNone/>
            </a:pPr>
            <a:r>
              <a:rPr lang="el-GR" sz="2000" b="1" dirty="0"/>
              <a:t>Τηλ</a:t>
            </a:r>
            <a:r>
              <a:rPr lang="en-US" sz="2000" b="1" dirty="0"/>
              <a:t>: </a:t>
            </a:r>
            <a:r>
              <a:rPr lang="en-US" sz="2000" b="1" dirty="0">
                <a:solidFill>
                  <a:srgbClr val="FF0000"/>
                </a:solidFill>
              </a:rPr>
              <a:t>23105 10010</a:t>
            </a:r>
            <a:r>
              <a:rPr lang="en-US" sz="2000" dirty="0"/>
              <a:t> </a:t>
            </a:r>
            <a:endParaRPr lang="el-GR" sz="2000" dirty="0"/>
          </a:p>
          <a:p>
            <a:pPr marL="0" indent="0" algn="ctr">
              <a:buNone/>
            </a:pPr>
            <a:r>
              <a:rPr lang="en-US" sz="2000" b="1" dirty="0"/>
              <a:t>Email: </a:t>
            </a:r>
            <a:r>
              <a:rPr lang="en-US" sz="2000" u="sng" dirty="0">
                <a:solidFill>
                  <a:srgbClr val="FF0000"/>
                </a:solidFill>
                <a:hlinkClick r:id="rId3">
                  <a:extLst>
                    <a:ext uri="{A12FA001-AC4F-418D-AE19-62706E023703}">
                      <ahyp:hlinkClr xmlns:ahyp="http://schemas.microsoft.com/office/drawing/2018/hyperlinkcolor" val="tx"/>
                    </a:ext>
                  </a:extLst>
                </a:hlinkClick>
              </a:rPr>
              <a:t>thessaloniki.support@merimna.org.gr</a:t>
            </a:r>
            <a:endParaRPr lang="el-GR" sz="2000" dirty="0">
              <a:solidFill>
                <a:srgbClr val="FF0000"/>
              </a:solidFill>
            </a:endParaRPr>
          </a:p>
          <a:p>
            <a:pPr marL="0" indent="0" algn="ctr">
              <a:buNone/>
            </a:pPr>
            <a:endParaRPr lang="el-GR" b="1" dirty="0">
              <a:solidFill>
                <a:srgbClr val="FF0000"/>
              </a:solidFill>
            </a:endParaRPr>
          </a:p>
          <a:p>
            <a:pPr marL="0" indent="0">
              <a:buNone/>
            </a:pPr>
            <a:endParaRPr lang="el-GR" dirty="0"/>
          </a:p>
        </p:txBody>
      </p:sp>
    </p:spTree>
    <p:extLst>
      <p:ext uri="{BB962C8B-B14F-4D97-AF65-F5344CB8AC3E}">
        <p14:creationId xmlns:p14="http://schemas.microsoft.com/office/powerpoint/2010/main" val="28664662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12489-29D2-4898-AB55-338C0A0594A6}"/>
              </a:ext>
            </a:extLst>
          </p:cNvPr>
          <p:cNvSpPr>
            <a:spLocks noGrp="1"/>
          </p:cNvSpPr>
          <p:nvPr>
            <p:ph type="title"/>
          </p:nvPr>
        </p:nvSpPr>
        <p:spPr>
          <a:xfrm>
            <a:off x="677334" y="609600"/>
            <a:ext cx="8596668" cy="465667"/>
          </a:xfrm>
        </p:spPr>
        <p:txBody>
          <a:bodyPr>
            <a:noAutofit/>
          </a:bodyPr>
          <a:lstStyle/>
          <a:p>
            <a:r>
              <a:rPr lang="el-GR" sz="2800" dirty="0"/>
              <a:t>ΠΡΟΤΕΙΝΟΜΕΝΗ ΒΙΒΛΙΟΓΡΑΦΙΑ</a:t>
            </a:r>
          </a:p>
        </p:txBody>
      </p:sp>
      <p:sp>
        <p:nvSpPr>
          <p:cNvPr id="3" name="Content Placeholder 2">
            <a:extLst>
              <a:ext uri="{FF2B5EF4-FFF2-40B4-BE49-F238E27FC236}">
                <a16:creationId xmlns:a16="http://schemas.microsoft.com/office/drawing/2014/main" id="{C3679882-490D-4461-9C79-3B0F08095104}"/>
              </a:ext>
            </a:extLst>
          </p:cNvPr>
          <p:cNvSpPr>
            <a:spLocks noGrp="1"/>
          </p:cNvSpPr>
          <p:nvPr>
            <p:ph idx="1"/>
          </p:nvPr>
        </p:nvSpPr>
        <p:spPr>
          <a:xfrm>
            <a:off x="677334" y="1202267"/>
            <a:ext cx="8596668" cy="4839095"/>
          </a:xfrm>
        </p:spPr>
        <p:txBody>
          <a:bodyPr>
            <a:normAutofit fontScale="92500" lnSpcReduction="10000"/>
          </a:bodyPr>
          <a:lstStyle/>
          <a:p>
            <a:pPr>
              <a:buFont typeface="Wingdings" panose="05000000000000000000" pitchFamily="2" charset="2"/>
              <a:buChar char="Ø"/>
            </a:pPr>
            <a:r>
              <a:rPr lang="el-GR" sz="1700" dirty="0"/>
              <a:t>Χατζηχρήστου, X., Υφαντή, Θ., Λαµπροπούλου, Κ., Λιανός, Π., Γεωργουλέας, Γ., Μίχου, Σ., Φραγκιαδάκη, ∆., Αθανασίου, ∆. (2020). </a:t>
            </a:r>
            <a:r>
              <a:rPr lang="el-GR" sz="1700" i="1" dirty="0"/>
              <a:t>Συζητώντας και στηρίζοντας τα παιδιά και τους εφήβους για τον Covid -19: Χρήσιµες επισηµάνσεις για γονείς. </a:t>
            </a:r>
            <a:r>
              <a:rPr lang="el-GR" sz="1700" dirty="0"/>
              <a:t>Αθήνα: Εργαστήριο Σχολικής Ψυχολογίας, Τµήµα Ψυχολογίας, ΕΚΠΑ. Αναρτήθηκε στο: </a:t>
            </a:r>
            <a:r>
              <a:rPr lang="el-GR" sz="1700" dirty="0">
                <a:hlinkClick r:id="rId2"/>
              </a:rPr>
              <a:t>http://www.centerschoolpsych.psych.uoa.gr/images/pdf/psychologiki-stirixi-paidiwn-apo-goneis-gia-koronoio-covid19.pdf</a:t>
            </a:r>
            <a:endParaRPr lang="el-GR" sz="1700" dirty="0"/>
          </a:p>
          <a:p>
            <a:pPr>
              <a:buFont typeface="Wingdings" panose="05000000000000000000" pitchFamily="2" charset="2"/>
              <a:buChar char="Ø"/>
            </a:pPr>
            <a:r>
              <a:rPr lang="el-GR" sz="1700" dirty="0"/>
              <a:t>Χατζηχρήστου, X., Υφαντή, Θ., Λαµπροπούλου, Κ., Λιανός, Π., Γεωργουλέας, Γ., Μίχου, Σ., Φραγκιαδάκη, ∆., Αθανασίου, ∆. (2020). </a:t>
            </a:r>
            <a:r>
              <a:rPr lang="el-GR" sz="1700" i="1" dirty="0"/>
              <a:t>Συζητώντας και στηρίζοντας τους µαθητές για τον Covid-19: Χρήσιµες επισηµάνσεις για εκπαιδευτικούς και σχολεία. </a:t>
            </a:r>
            <a:r>
              <a:rPr lang="el-GR" sz="1700" dirty="0"/>
              <a:t>Αθήνα: Εργαστήριο Σχολικής Ψυχολογίας, Τµήµα Ψυχολογίας, ΕΚΠΑ. Αναρτήθηκε στο: </a:t>
            </a:r>
            <a:r>
              <a:rPr lang="el-GR" sz="1700" dirty="0">
                <a:hlinkClick r:id="rId3"/>
              </a:rPr>
              <a:t>http://www.centerschoolpsych.psych.uoa.gr/images/psychologiki-stirixi-st-sxolei-gia-koronoio_covid19.pdf</a:t>
            </a:r>
            <a:endParaRPr lang="el-GR" sz="1700" dirty="0"/>
          </a:p>
          <a:p>
            <a:pPr>
              <a:buFont typeface="Wingdings" panose="05000000000000000000" pitchFamily="2" charset="2"/>
              <a:buChar char="Ø"/>
            </a:pPr>
            <a:r>
              <a:rPr lang="el-GR" sz="1700" dirty="0"/>
              <a:t>Χατζηχρήστου, X., Υφαντή, Θ., Λαμπροπούλου, Κ., Λιανός, Π., Γεωργουλέας, Γ., Μίχου, Σ., Φραγκιαδάκη,  Δ., Αθανασίου, Δ. (2020). </a:t>
            </a:r>
            <a:r>
              <a:rPr lang="el-GR" sz="1700" i="1" dirty="0"/>
              <a:t>Μένουμε σπίτι....Συνδε-Δεμένοι. Προτάσεις για την ψυχολογική υποστήριξη οικογενειών, παιδιών και εφήβων κατά τη διάρκεια παραμονής στο σπίτι λόγω των προληπτικών μέτρων για τον κορωνοϊό - Covid-19. </a:t>
            </a:r>
            <a:r>
              <a:rPr lang="el-GR" sz="1700" dirty="0"/>
              <a:t> Αθήνα: Εργαστήριο Σχολικής Ψυχολογίας, Τμήμα Ψυχολογίας, ΕΚΠΑ. Αναρτήθηκε στο: </a:t>
            </a:r>
            <a:r>
              <a:rPr lang="en-US" sz="1700" dirty="0">
                <a:hlinkClick r:id="rId4"/>
              </a:rPr>
              <a:t>http://www.centerschoolpsych.psych.uoa.gr/images/pdf/menoumespitisyndedemenoi--psichologiki-stirixi-gia-oikogeneies.pdf</a:t>
            </a:r>
            <a:endParaRPr lang="el-GR" sz="1700" dirty="0"/>
          </a:p>
          <a:p>
            <a:pPr>
              <a:buFont typeface="Wingdings" panose="05000000000000000000" pitchFamily="2" charset="2"/>
              <a:buChar char="Ø"/>
            </a:pPr>
            <a:endParaRPr lang="el-GR" dirty="0"/>
          </a:p>
          <a:p>
            <a:pPr marL="0" indent="0">
              <a:buNone/>
            </a:pPr>
            <a:endParaRPr lang="el-GR" sz="1600" dirty="0"/>
          </a:p>
          <a:p>
            <a:pPr>
              <a:buFont typeface="Wingdings" panose="05000000000000000000" pitchFamily="2" charset="2"/>
              <a:buChar char="Ø"/>
            </a:pPr>
            <a:endParaRPr lang="el-GR" dirty="0"/>
          </a:p>
          <a:p>
            <a:pPr marL="0" indent="0">
              <a:buNone/>
            </a:pPr>
            <a:endParaRPr lang="el-GR" dirty="0"/>
          </a:p>
        </p:txBody>
      </p:sp>
    </p:spTree>
    <p:extLst>
      <p:ext uri="{BB962C8B-B14F-4D97-AF65-F5344CB8AC3E}">
        <p14:creationId xmlns:p14="http://schemas.microsoft.com/office/powerpoint/2010/main" val="10921992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2271E-4233-41C4-A53A-BA995D6196FC}"/>
              </a:ext>
            </a:extLst>
          </p:cNvPr>
          <p:cNvSpPr>
            <a:spLocks noGrp="1"/>
          </p:cNvSpPr>
          <p:nvPr>
            <p:ph type="title"/>
          </p:nvPr>
        </p:nvSpPr>
        <p:spPr>
          <a:xfrm>
            <a:off x="677334" y="609600"/>
            <a:ext cx="8596668" cy="508000"/>
          </a:xfrm>
        </p:spPr>
        <p:txBody>
          <a:bodyPr>
            <a:noAutofit/>
          </a:bodyPr>
          <a:lstStyle/>
          <a:p>
            <a:r>
              <a:rPr lang="el-GR" sz="2800" dirty="0"/>
              <a:t>ΠΡΟΤΕΙΝΟΜΕΝΗ ΒΙΒΛΙΟΓΡΑΦΙΑ</a:t>
            </a:r>
          </a:p>
        </p:txBody>
      </p:sp>
      <p:sp>
        <p:nvSpPr>
          <p:cNvPr id="3" name="Content Placeholder 2">
            <a:extLst>
              <a:ext uri="{FF2B5EF4-FFF2-40B4-BE49-F238E27FC236}">
                <a16:creationId xmlns:a16="http://schemas.microsoft.com/office/drawing/2014/main" id="{AB8632C1-D513-4153-B9A1-123039CB41A9}"/>
              </a:ext>
            </a:extLst>
          </p:cNvPr>
          <p:cNvSpPr>
            <a:spLocks noGrp="1"/>
          </p:cNvSpPr>
          <p:nvPr>
            <p:ph idx="1"/>
          </p:nvPr>
        </p:nvSpPr>
        <p:spPr>
          <a:xfrm>
            <a:off x="677334" y="1117601"/>
            <a:ext cx="8596668" cy="4923762"/>
          </a:xfrm>
        </p:spPr>
        <p:txBody>
          <a:bodyPr>
            <a:normAutofit/>
          </a:bodyPr>
          <a:lstStyle/>
          <a:p>
            <a:pPr>
              <a:buFont typeface="Wingdings" panose="05000000000000000000" pitchFamily="2" charset="2"/>
              <a:buChar char="Ø"/>
            </a:pPr>
            <a:endParaRPr lang="el-GR" sz="1600" dirty="0"/>
          </a:p>
          <a:p>
            <a:pPr>
              <a:buFont typeface="Wingdings" panose="05000000000000000000" pitchFamily="2" charset="2"/>
              <a:buChar char="Ø"/>
            </a:pPr>
            <a:r>
              <a:rPr lang="el-GR" sz="1600" dirty="0"/>
              <a:t>Χατζηχρήστου, X., Υφαντή, Θ., Λαμπροπούλου, Κ., Λιανός, Π., Γεωργουλέας, Γ., Αθανασίου, Δ., Φραγκιαδάκη,  Δ., Μίχου, Σ. (2020). </a:t>
            </a:r>
            <a:r>
              <a:rPr lang="el-GR" sz="1600" i="1" dirty="0"/>
              <a:t>ΕπαναΣυνδεόμαστε στο σπίτι: Οι δικές μας ιστορίες. Δραστηριότητες ενδυνάμωσης κοινωνικών και συναισθηματικών δεσμών στην οικογένεια  για την ενίσχυση της ψυχικής ανθεκτικότητας των παιδιών  σε περιόδους που έχει ανασταλεί η λειτουργία των σχολείων λόγω έκτακτων συνθηκών.</a:t>
            </a:r>
            <a:r>
              <a:rPr lang="el-GR" sz="1600" dirty="0"/>
              <a:t> Αθήνα: Εργαστήριο Σχολικής Ψυχολογίας, Τμήμα Ψυχολογίας, ΕΚΠΑ.</a:t>
            </a:r>
            <a:r>
              <a:rPr lang="en-US" sz="1600" dirty="0"/>
              <a:t> </a:t>
            </a:r>
            <a:r>
              <a:rPr lang="el-GR" sz="1600" dirty="0"/>
              <a:t>Αναρτήθηκε στο: </a:t>
            </a:r>
            <a:r>
              <a:rPr lang="en-US" sz="1600" dirty="0">
                <a:hlinkClick r:id="rId2"/>
              </a:rPr>
              <a:t>http://www.centerschoolpsych.psych.uoa.gr/images/epanasyndeomaste-drastiriotites-gia-oikogenies-oi-dikes-mas-istories.pd</a:t>
            </a:r>
            <a:endParaRPr lang="el-GR" sz="1600" dirty="0"/>
          </a:p>
          <a:p>
            <a:pPr>
              <a:buFont typeface="Wingdings" panose="05000000000000000000" pitchFamily="2" charset="2"/>
              <a:buChar char="Ø"/>
            </a:pPr>
            <a:r>
              <a:rPr lang="el-GR" sz="1600" dirty="0"/>
              <a:t>Χατζηχρήστου, X., Υφαντή, Θ., Λαμπροπούλου, Κ., Λιανός, Π., Γεωργουλέας, Γ.,Αθανασίου, Δ., Φραγκιαδάκη,  Δ., Μίχου, Σ., Γεωργακάκου, Ν., (2020). </a:t>
            </a:r>
            <a:r>
              <a:rPr lang="el-GR" sz="1600" i="1" dirty="0"/>
              <a:t>Καλώς ήρθαμε στο σχολείο! Έντυπο για την ψυχοκοινωνική στήριξη και προσαρμογή των μαθητών στη νέα σχολική χρονιά κατά την περίοδο της πανδημίας COVID-19. </a:t>
            </a:r>
            <a:r>
              <a:rPr lang="el-GR" sz="1600" dirty="0"/>
              <a:t>Αθήνα: Εργαστήριο Σχολικής Ψυχολογίας, Τμήμα Ψυχολογίας, ΕΚΠΑ. Αναρτήθηκε στο : </a:t>
            </a:r>
            <a:r>
              <a:rPr lang="en-US" sz="1600" dirty="0">
                <a:hlinkClick r:id="rId3"/>
              </a:rPr>
              <a:t>http://www.centerschoolpsych.psych.uoa.gr/images/Kalws-irthame-sto-Sxoleio-Covid19.pdf</a:t>
            </a:r>
            <a:endParaRPr lang="el-GR" sz="1600" dirty="0"/>
          </a:p>
          <a:p>
            <a:pPr marL="0" indent="0">
              <a:buNone/>
            </a:pPr>
            <a:endParaRPr lang="el-GR" sz="1600" dirty="0"/>
          </a:p>
          <a:p>
            <a:pPr marL="0" indent="0">
              <a:buNone/>
            </a:pPr>
            <a:endParaRPr lang="el-GR" sz="1600" dirty="0"/>
          </a:p>
          <a:p>
            <a:pPr marL="0" indent="0">
              <a:buNone/>
            </a:pPr>
            <a:endParaRPr lang="el-GR" dirty="0"/>
          </a:p>
        </p:txBody>
      </p:sp>
    </p:spTree>
    <p:extLst>
      <p:ext uri="{BB962C8B-B14F-4D97-AF65-F5344CB8AC3E}">
        <p14:creationId xmlns:p14="http://schemas.microsoft.com/office/powerpoint/2010/main" val="3629112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0D2995-4327-418D-B159-31A96BCB8CBB}"/>
              </a:ext>
            </a:extLst>
          </p:cNvPr>
          <p:cNvSpPr>
            <a:spLocks noGrp="1"/>
          </p:cNvSpPr>
          <p:nvPr>
            <p:ph type="title"/>
          </p:nvPr>
        </p:nvSpPr>
        <p:spPr>
          <a:xfrm>
            <a:off x="677334" y="609600"/>
            <a:ext cx="8596668" cy="465667"/>
          </a:xfrm>
        </p:spPr>
        <p:txBody>
          <a:bodyPr>
            <a:normAutofit fontScale="90000"/>
          </a:bodyPr>
          <a:lstStyle/>
          <a:p>
            <a:r>
              <a:rPr lang="el-GR" sz="2800" dirty="0"/>
              <a:t>ΠΡΟΤΕΙΝΟΜΕΝΗ ΒΙΒΛΙΟΓΡΑΦΙΑ</a:t>
            </a:r>
          </a:p>
        </p:txBody>
      </p:sp>
      <p:sp>
        <p:nvSpPr>
          <p:cNvPr id="3" name="Content Placeholder 2">
            <a:extLst>
              <a:ext uri="{FF2B5EF4-FFF2-40B4-BE49-F238E27FC236}">
                <a16:creationId xmlns:a16="http://schemas.microsoft.com/office/drawing/2014/main" id="{53F4046F-E9B3-4E4A-A49F-5717CE253888}"/>
              </a:ext>
            </a:extLst>
          </p:cNvPr>
          <p:cNvSpPr>
            <a:spLocks noGrp="1"/>
          </p:cNvSpPr>
          <p:nvPr>
            <p:ph idx="1"/>
          </p:nvPr>
        </p:nvSpPr>
        <p:spPr>
          <a:xfrm>
            <a:off x="677334" y="1075267"/>
            <a:ext cx="8596668" cy="4966095"/>
          </a:xfrm>
        </p:spPr>
        <p:txBody>
          <a:bodyPr/>
          <a:lstStyle/>
          <a:p>
            <a:pPr>
              <a:buFont typeface="Wingdings" panose="05000000000000000000" pitchFamily="2" charset="2"/>
              <a:buChar char="Ø"/>
            </a:pPr>
            <a:r>
              <a:rPr lang="el-GR" sz="1600" dirty="0"/>
              <a:t>Χατζηχρήστου, X., Υφαντή, Θ., Λαμπροπούλου, Κ., Λιανός, Π., Γεωργουλέας, Γ., Φραγκιαδάκη,  Δ., Αθανασίου, Δ., Μίχου, Σ. (2020). </a:t>
            </a:r>
            <a:r>
              <a:rPr lang="el-GR" sz="1600" i="1" dirty="0"/>
              <a:t>ΕπαναΣυνδεόμαστε στο Σχολείο: Οι e-ιστορίες στην τάξη. Χρήσιμες επισημάνσεις για τη μετάβαση στην ηλεκτρονική τάξη και τη διαχείριση συζητήσεων που είναι πιθανό να προκύψουν σε σχέση με τη δύσκολη κατάσταση που βιώνουμε &amp; Δραστηριότητες ενδυνάμωσης κοινωνικών και συναισθηματικών δεσμών στην ηλεκτρονική τάξη για την ενίσχυση της ψυχικής ανθεκτικότητας μαθητών σε περιόδους που έχει ανασταλεί η λειτουργία των σχολείων λόγω έκτακτων συνθηκών. Η περίπτωση του Covid-19</a:t>
            </a:r>
            <a:r>
              <a:rPr lang="el-GR" sz="1600" dirty="0"/>
              <a:t>. Αθήνα: Εργαστήριο Σχολικής Ψυχολογίας, Τμήμα Ψυχολογίας, ΕΚΠΑ. Αναρτήθηκε στο: </a:t>
            </a:r>
            <a:r>
              <a:rPr lang="en-US" sz="1600" dirty="0">
                <a:hlinkClick r:id="rId2"/>
              </a:rPr>
              <a:t>http://www.centerschoolpsych.psych.uoa.gr/images/pdf/epanasyndeomaste-sto-sxoleio-e-istories-drastiriotites-stin-taksi-COVID-19.pdf</a:t>
            </a:r>
            <a:endParaRPr lang="el-GR" sz="1600" dirty="0"/>
          </a:p>
          <a:p>
            <a:pPr>
              <a:buFont typeface="Wingdings" panose="05000000000000000000" pitchFamily="2" charset="2"/>
              <a:buChar char="Ø"/>
            </a:pPr>
            <a:r>
              <a:rPr lang="el-GR" sz="1600" dirty="0"/>
              <a:t>Φωτιάδου, Κ. (2019). </a:t>
            </a:r>
            <a:r>
              <a:rPr lang="el-GR" sz="1600" i="1" dirty="0"/>
              <a:t>Ψυχική Ανθεκτικότητα: Υπερβαίνοντας τις αντιξοότητες</a:t>
            </a:r>
            <a:r>
              <a:rPr lang="el-GR" sz="1600" dirty="0"/>
              <a:t>. Αναρτήθηκε στο: </a:t>
            </a:r>
            <a:r>
              <a:rPr lang="en-US" sz="1600" dirty="0">
                <a:hlinkClick r:id="rId3"/>
              </a:rPr>
              <a:t>https://www.psychologynow.gr/arthra-psyxikis-ygeias/proagogi-psyxikis-ygeias/anthektikotita/7198-psyxiki-anthektikotita-ypervainontas-tis-antiksootites.html</a:t>
            </a:r>
            <a:endParaRPr lang="el-GR" sz="1600" dirty="0"/>
          </a:p>
          <a:p>
            <a:pPr>
              <a:buFont typeface="Wingdings" panose="05000000000000000000" pitchFamily="2" charset="2"/>
              <a:buChar char="Ø"/>
            </a:pPr>
            <a:r>
              <a:rPr lang="el-GR" sz="1600" dirty="0"/>
              <a:t>Κιζιρίδου, Γ. (2020). </a:t>
            </a:r>
            <a:r>
              <a:rPr lang="el-GR" sz="1600" i="1" dirty="0"/>
              <a:t>Ενίσχυση ψυχικής ανθεκτικότητας εν μέσω πανδημίας COVID-19: Οδηγός για γονείς. </a:t>
            </a:r>
            <a:r>
              <a:rPr lang="el-GR" sz="1600" dirty="0"/>
              <a:t>Αναρτήθηκε στο: </a:t>
            </a:r>
            <a:r>
              <a:rPr lang="en-US" sz="1600" dirty="0">
                <a:hlinkClick r:id="rId4"/>
              </a:rPr>
              <a:t>http://1kesy-v-new.thess.sch.gr/?p=97</a:t>
            </a:r>
            <a:endParaRPr lang="en-US" sz="1600" dirty="0"/>
          </a:p>
          <a:p>
            <a:pPr>
              <a:buFont typeface="Wingdings" panose="05000000000000000000" pitchFamily="2" charset="2"/>
              <a:buChar char="Ø"/>
            </a:pPr>
            <a:r>
              <a:rPr lang="en-US" sz="1600">
                <a:hlinkClick r:id="rId5"/>
              </a:rPr>
              <a:t>www.merimna.org.gr</a:t>
            </a:r>
            <a:r>
              <a:rPr lang="en-US" sz="1600"/>
              <a:t> </a:t>
            </a:r>
            <a:endParaRPr lang="el-GR" sz="1600" dirty="0"/>
          </a:p>
          <a:p>
            <a:endParaRPr lang="el-GR" dirty="0"/>
          </a:p>
        </p:txBody>
      </p:sp>
    </p:spTree>
    <p:extLst>
      <p:ext uri="{BB962C8B-B14F-4D97-AF65-F5344CB8AC3E}">
        <p14:creationId xmlns:p14="http://schemas.microsoft.com/office/powerpoint/2010/main" val="5614562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4" name="Group 10">
            <a:extLst>
              <a:ext uri="{FF2B5EF4-FFF2-40B4-BE49-F238E27FC236}">
                <a16:creationId xmlns:a16="http://schemas.microsoft.com/office/drawing/2014/main" id="{10BE40E3-5550-4CDD-B4FD-387C33EBF15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8467"/>
            <a:ext cx="12192000" cy="6866467"/>
            <a:chOff x="0" y="-8467"/>
            <a:chExt cx="12192000" cy="6866467"/>
          </a:xfrm>
        </p:grpSpPr>
        <p:cxnSp>
          <p:nvCxnSpPr>
            <p:cNvPr id="12" name="Straight Connector 11">
              <a:extLst>
                <a:ext uri="{FF2B5EF4-FFF2-40B4-BE49-F238E27FC236}">
                  <a16:creationId xmlns:a16="http://schemas.microsoft.com/office/drawing/2014/main" id="{71A6B738-E50C-4653-B343-B9D6A5EA2771}"/>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13" name="Straight Connector 12">
              <a:extLst>
                <a:ext uri="{FF2B5EF4-FFF2-40B4-BE49-F238E27FC236}">
                  <a16:creationId xmlns:a16="http://schemas.microsoft.com/office/drawing/2014/main" id="{498768D6-B28C-40A3-B381-39306F5816D5}"/>
                </a:ext>
                <a:ext uri="{C183D7F6-B498-43B3-948B-1728B52AA6E4}">
                  <adec:decorative xmlns:adec="http://schemas.microsoft.com/office/drawing/2017/decorative" val="1"/>
                </a:ext>
              </a:extLst>
            </p:cNvPr>
            <p:cNvCxnSpPr/>
            <p:nvPr>
              <p:extLst>
                <p:ext uri="{386F3935-93C4-4BCD-93E2-E3B085C9AB24}">
                  <p16:designElem xmlns:p16="http://schemas.microsoft.com/office/powerpoint/2015/main" val="1"/>
                </p:ext>
              </p:extLst>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14" name="Rectangle 23">
              <a:extLst>
                <a:ext uri="{FF2B5EF4-FFF2-40B4-BE49-F238E27FC236}">
                  <a16:creationId xmlns:a16="http://schemas.microsoft.com/office/drawing/2014/main" id="{B27C15B9-7795-4321-AB30-DF1DEF65C19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Rectangle 25">
              <a:extLst>
                <a:ext uri="{FF2B5EF4-FFF2-40B4-BE49-F238E27FC236}">
                  <a16:creationId xmlns:a16="http://schemas.microsoft.com/office/drawing/2014/main" id="{578EC957-1F3F-4C00-B023-C8725C2171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Isosceles Triangle 15">
              <a:extLst>
                <a:ext uri="{FF2B5EF4-FFF2-40B4-BE49-F238E27FC236}">
                  <a16:creationId xmlns:a16="http://schemas.microsoft.com/office/drawing/2014/main" id="{3D642632-BBD5-46D6-A91D-9B2BF68219B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7" name="Rectangle 27">
              <a:extLst>
                <a:ext uri="{FF2B5EF4-FFF2-40B4-BE49-F238E27FC236}">
                  <a16:creationId xmlns:a16="http://schemas.microsoft.com/office/drawing/2014/main" id="{BF9D518D-AFF5-4DE2-AEE2-0EC15479A9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Rectangle 28">
              <a:extLst>
                <a:ext uri="{FF2B5EF4-FFF2-40B4-BE49-F238E27FC236}">
                  <a16:creationId xmlns:a16="http://schemas.microsoft.com/office/drawing/2014/main" id="{14EF979B-B00D-460C-BD56-7EEAFB7E0F9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Rectangle 29">
              <a:extLst>
                <a:ext uri="{FF2B5EF4-FFF2-40B4-BE49-F238E27FC236}">
                  <a16:creationId xmlns:a16="http://schemas.microsoft.com/office/drawing/2014/main" id="{3E40F9A1-6B82-400F-9397-26D1D36F1F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Isosceles Triangle 19">
              <a:extLst>
                <a:ext uri="{FF2B5EF4-FFF2-40B4-BE49-F238E27FC236}">
                  <a16:creationId xmlns:a16="http://schemas.microsoft.com/office/drawing/2014/main" id="{2EF7DDF1-FF86-4CA4-B08B-8939557EBDB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Isosceles Triangle 20">
              <a:extLst>
                <a:ext uri="{FF2B5EF4-FFF2-40B4-BE49-F238E27FC236}">
                  <a16:creationId xmlns:a16="http://schemas.microsoft.com/office/drawing/2014/main" id="{6D7C1F89-72B2-4FDC-B9E2-04F52D5C504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4" name="Text Placeholder 3">
            <a:extLst>
              <a:ext uri="{FF2B5EF4-FFF2-40B4-BE49-F238E27FC236}">
                <a16:creationId xmlns:a16="http://schemas.microsoft.com/office/drawing/2014/main" id="{E8B7D16E-BC32-4AAB-B0F0-6AD52F1687D7}"/>
              </a:ext>
            </a:extLst>
          </p:cNvPr>
          <p:cNvSpPr>
            <a:spLocks noGrp="1"/>
          </p:cNvSpPr>
          <p:nvPr>
            <p:ph type="body" sz="half" idx="2"/>
          </p:nvPr>
        </p:nvSpPr>
        <p:spPr>
          <a:xfrm>
            <a:off x="5209563" y="914401"/>
            <a:ext cx="5018170" cy="5126962"/>
          </a:xfrm>
        </p:spPr>
        <p:txBody>
          <a:bodyPr vert="horz" lIns="91440" tIns="45720" rIns="91440" bIns="45720" rtlCol="0">
            <a:normAutofit/>
          </a:bodyPr>
          <a:lstStyle/>
          <a:p>
            <a:endParaRPr lang="el-GR" dirty="0"/>
          </a:p>
          <a:p>
            <a:endParaRPr lang="el-GR" dirty="0"/>
          </a:p>
          <a:p>
            <a:endParaRPr lang="el-GR" dirty="0"/>
          </a:p>
          <a:p>
            <a:pPr algn="ctr"/>
            <a:r>
              <a:rPr lang="el-GR" sz="2400" dirty="0"/>
              <a:t>Σας ευχαριστώ για την παρουσία σας!</a:t>
            </a:r>
          </a:p>
          <a:p>
            <a:endParaRPr lang="el-GR" dirty="0"/>
          </a:p>
          <a:p>
            <a:pPr algn="ctr"/>
            <a:r>
              <a:rPr lang="el-GR" sz="1800" dirty="0"/>
              <a:t>Παναγιώτα Μακρή</a:t>
            </a:r>
          </a:p>
          <a:p>
            <a:pPr algn="ctr"/>
            <a:r>
              <a:rPr lang="el-GR" sz="1800" dirty="0"/>
              <a:t>Αναπληρώτρια Ψυχολόγος (Α.Π.Θ.) ΕΠΑΛ Φλώρινας</a:t>
            </a:r>
          </a:p>
          <a:p>
            <a:pPr algn="ctr"/>
            <a:r>
              <a:rPr lang="en-US" sz="1800" dirty="0"/>
              <a:t>Email</a:t>
            </a:r>
            <a:r>
              <a:rPr lang="el-GR" sz="1800" dirty="0"/>
              <a:t>: </a:t>
            </a:r>
            <a:r>
              <a:rPr lang="en-US" sz="1800" dirty="0">
                <a:hlinkClick r:id="rId2"/>
              </a:rPr>
              <a:t>panmak_96@sch.gr</a:t>
            </a:r>
            <a:endParaRPr lang="en-US" sz="1800" dirty="0"/>
          </a:p>
          <a:p>
            <a:pPr algn="ctr"/>
            <a:r>
              <a:rPr lang="el-GR" sz="1800" dirty="0"/>
              <a:t>Τηλέφωνο: 23850 46137 </a:t>
            </a:r>
          </a:p>
          <a:p>
            <a:endParaRPr lang="el-GR" dirty="0"/>
          </a:p>
        </p:txBody>
      </p:sp>
      <p:pic>
        <p:nvPicPr>
          <p:cNvPr id="6" name="Content Placeholder 5">
            <a:extLst>
              <a:ext uri="{FF2B5EF4-FFF2-40B4-BE49-F238E27FC236}">
                <a16:creationId xmlns:a16="http://schemas.microsoft.com/office/drawing/2014/main" id="{407EF56B-CC76-49A1-A72D-98AA74BA1248}"/>
              </a:ext>
            </a:extLst>
          </p:cNvPr>
          <p:cNvPicPr>
            <a:picLocks noGrp="1" noChangeAspect="1"/>
          </p:cNvPicPr>
          <p:nvPr>
            <p:ph idx="1"/>
          </p:nvPr>
        </p:nvPicPr>
        <p:blipFill rotWithShape="1">
          <a:blip r:embed="rId3">
            <a:extLst>
              <a:ext uri="{28A0092B-C50C-407E-A947-70E740481C1C}">
                <a14:useLocalDpi xmlns:a14="http://schemas.microsoft.com/office/drawing/2010/main" val="0"/>
              </a:ext>
            </a:extLst>
          </a:blip>
          <a:srcRect l="24805" r="24259" b="1"/>
          <a:stretch/>
        </p:blipFill>
        <p:spPr>
          <a:xfrm>
            <a:off x="20" y="-1"/>
            <a:ext cx="5394940" cy="6858001"/>
          </a:xfrm>
          <a:custGeom>
            <a:avLst/>
            <a:gdLst/>
            <a:ahLst/>
            <a:cxnLst/>
            <a:rect l="l" t="t" r="r" b="b"/>
            <a:pathLst>
              <a:path w="5394960" h="6858000">
                <a:moveTo>
                  <a:pt x="842596" y="0"/>
                </a:moveTo>
                <a:lnTo>
                  <a:pt x="5394960" y="0"/>
                </a:lnTo>
                <a:lnTo>
                  <a:pt x="5394960" y="21851"/>
                </a:lnTo>
                <a:lnTo>
                  <a:pt x="4365943" y="6858000"/>
                </a:lnTo>
                <a:lnTo>
                  <a:pt x="0" y="6858000"/>
                </a:lnTo>
                <a:lnTo>
                  <a:pt x="0" y="5666154"/>
                </a:lnTo>
                <a:close/>
              </a:path>
            </a:pathLst>
          </a:custGeom>
        </p:spPr>
      </p:pic>
      <p:sp>
        <p:nvSpPr>
          <p:cNvPr id="23" name="Isosceles Triangle 22">
            <a:extLst>
              <a:ext uri="{FF2B5EF4-FFF2-40B4-BE49-F238E27FC236}">
                <a16:creationId xmlns:a16="http://schemas.microsoft.com/office/drawing/2014/main" id="{3BCB5F6A-9EB0-40B0-9D13-3023E9A205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842596" cy="5666154"/>
          </a:xfrm>
          <a:prstGeom prst="triangle">
            <a:avLst>
              <a:gd name="adj" fmla="val 100000"/>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139146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0B5AE18-D385-4A72-89FD-20C3E03B3C51}"/>
              </a:ext>
            </a:extLst>
          </p:cNvPr>
          <p:cNvSpPr>
            <a:spLocks noGrp="1"/>
          </p:cNvSpPr>
          <p:nvPr>
            <p:ph type="title"/>
          </p:nvPr>
        </p:nvSpPr>
        <p:spPr>
          <a:xfrm>
            <a:off x="677334" y="609600"/>
            <a:ext cx="8596668" cy="594049"/>
          </a:xfrm>
        </p:spPr>
        <p:txBody>
          <a:bodyPr>
            <a:normAutofit fontScale="90000"/>
          </a:bodyPr>
          <a:lstStyle/>
          <a:p>
            <a:r>
              <a:rPr lang="el-GR" dirty="0"/>
              <a:t>ΕΙΣΑΓΩΓΗ</a:t>
            </a:r>
          </a:p>
        </p:txBody>
      </p:sp>
      <p:sp>
        <p:nvSpPr>
          <p:cNvPr id="3" name="Content Placeholder 2">
            <a:extLst>
              <a:ext uri="{FF2B5EF4-FFF2-40B4-BE49-F238E27FC236}">
                <a16:creationId xmlns:a16="http://schemas.microsoft.com/office/drawing/2014/main" id="{90DC34F0-462E-4C0A-9FFE-E4871DA49E1B}"/>
              </a:ext>
            </a:extLst>
          </p:cNvPr>
          <p:cNvSpPr>
            <a:spLocks noGrp="1"/>
          </p:cNvSpPr>
          <p:nvPr>
            <p:ph idx="1"/>
          </p:nvPr>
        </p:nvSpPr>
        <p:spPr>
          <a:xfrm>
            <a:off x="677334" y="1203649"/>
            <a:ext cx="8596668" cy="5044751"/>
          </a:xfrm>
        </p:spPr>
        <p:txBody>
          <a:bodyPr>
            <a:normAutofit/>
          </a:bodyPr>
          <a:lstStyle/>
          <a:p>
            <a:pPr>
              <a:buFont typeface="Wingdings" panose="05000000000000000000" pitchFamily="2" charset="2"/>
              <a:buChar char="Ø"/>
            </a:pPr>
            <a:endParaRPr lang="el-GR" sz="2000" dirty="0"/>
          </a:p>
          <a:p>
            <a:pPr>
              <a:buFont typeface="Wingdings" panose="05000000000000000000" pitchFamily="2" charset="2"/>
              <a:buChar char="Ø"/>
            </a:pPr>
            <a:r>
              <a:rPr lang="el-GR" sz="2000" dirty="0"/>
              <a:t>Τον τελευταίο χρόνο βιώνουμε μία δύσκολη και πιεστική κατάσταση</a:t>
            </a:r>
            <a:r>
              <a:rPr lang="en-US" sz="2000" dirty="0"/>
              <a:t> </a:t>
            </a:r>
            <a:r>
              <a:rPr lang="el-GR" sz="2000" dirty="0"/>
              <a:t>κρίσης, αυτή της πανδημίας του </a:t>
            </a:r>
            <a:r>
              <a:rPr lang="en-US" sz="2000" i="1" dirty="0"/>
              <a:t>Covid-19. </a:t>
            </a:r>
            <a:r>
              <a:rPr lang="el-GR" sz="2000" dirty="0"/>
              <a:t>Η είσοδος σε αυτή την κρίση έγινε με αιφνίδιο τρόπο, προκαλώντας ακόμη μέχρι σήμερα αναστάτωση και άγχος στα άτομα όλων των ηλικιών. Αυτο που θα πρέπει, ωστόσο, να έχουμε κατά νου, είναι ότι κάθε κρίση έχει αρχή, μέση και τέλος.</a:t>
            </a:r>
          </a:p>
          <a:p>
            <a:pPr marL="0" indent="0">
              <a:buNone/>
            </a:pPr>
            <a:endParaRPr lang="el-GR" sz="2000" dirty="0"/>
          </a:p>
          <a:p>
            <a:pPr>
              <a:buFont typeface="Wingdings" panose="05000000000000000000" pitchFamily="2" charset="2"/>
              <a:buChar char="Ø"/>
            </a:pPr>
            <a:r>
              <a:rPr lang="el-GR" sz="2000" dirty="0"/>
              <a:t>Η περίοδος αυτή κρίνεται ιδιαίτερα ψυχοπιεστική για τα παιδιά και τους εφήβους, που καλούνται να αντιμετωπίσουν την παύση των καθημερινών δραστηριοτήτων τους, την απώλεια επαφής με φίλους και συγγενείς, την αβεβαιότητα για το ακαδημαϊκό τους μέλλον, το φόβο για την εκδήλωση της ασθένειας κλπ.</a:t>
            </a:r>
          </a:p>
          <a:p>
            <a:pPr>
              <a:buFont typeface="Wingdings" panose="05000000000000000000" pitchFamily="2" charset="2"/>
              <a:buChar char="Ø"/>
            </a:pPr>
            <a:endParaRPr lang="el-GR" sz="2000" dirty="0"/>
          </a:p>
          <a:p>
            <a:pPr marL="0" indent="0">
              <a:buNone/>
            </a:pPr>
            <a:endParaRPr lang="el-GR" sz="2000" dirty="0"/>
          </a:p>
          <a:p>
            <a:pPr>
              <a:buFont typeface="Wingdings" panose="05000000000000000000" pitchFamily="2" charset="2"/>
              <a:buChar char="Ø"/>
            </a:pPr>
            <a:endParaRPr lang="el-GR" sz="2000" dirty="0"/>
          </a:p>
          <a:p>
            <a:pPr>
              <a:buFont typeface="Wingdings" panose="05000000000000000000" pitchFamily="2" charset="2"/>
              <a:buChar char="Ø"/>
            </a:pPr>
            <a:endParaRPr lang="el-GR" sz="2000" dirty="0"/>
          </a:p>
          <a:p>
            <a:pPr>
              <a:buFont typeface="Wingdings" panose="05000000000000000000" pitchFamily="2" charset="2"/>
              <a:buChar char="Ø"/>
            </a:pPr>
            <a:endParaRPr lang="el-GR" sz="2000" dirty="0"/>
          </a:p>
          <a:p>
            <a:pPr>
              <a:buFont typeface="Wingdings" panose="05000000000000000000" pitchFamily="2" charset="2"/>
              <a:buChar char="Ø"/>
            </a:pPr>
            <a:endParaRPr lang="el-GR" sz="2000" dirty="0"/>
          </a:p>
          <a:p>
            <a:pPr>
              <a:buFont typeface="Wingdings" panose="05000000000000000000" pitchFamily="2" charset="2"/>
              <a:buChar char="Ø"/>
            </a:pPr>
            <a:endParaRPr lang="el-GR" sz="2000" dirty="0"/>
          </a:p>
          <a:p>
            <a:pPr>
              <a:buFont typeface="Wingdings" panose="05000000000000000000" pitchFamily="2" charset="2"/>
              <a:buChar char="Ø"/>
            </a:pPr>
            <a:endParaRPr lang="el-GR" sz="2000" dirty="0"/>
          </a:p>
          <a:p>
            <a:pPr>
              <a:buFont typeface="Wingdings" panose="05000000000000000000" pitchFamily="2" charset="2"/>
              <a:buChar char="Ø"/>
            </a:pPr>
            <a:endParaRPr lang="el-GR" sz="2000" i="1" dirty="0"/>
          </a:p>
          <a:p>
            <a:pPr>
              <a:buFont typeface="Wingdings" panose="05000000000000000000" pitchFamily="2" charset="2"/>
              <a:buChar char="Ø"/>
            </a:pPr>
            <a:endParaRPr lang="el-GR" sz="2000" i="1" dirty="0"/>
          </a:p>
        </p:txBody>
      </p:sp>
    </p:spTree>
    <p:extLst>
      <p:ext uri="{BB962C8B-B14F-4D97-AF65-F5344CB8AC3E}">
        <p14:creationId xmlns:p14="http://schemas.microsoft.com/office/powerpoint/2010/main" val="34615557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FD21A-9486-47BA-B986-6199F5E7AA85}"/>
              </a:ext>
            </a:extLst>
          </p:cNvPr>
          <p:cNvSpPr>
            <a:spLocks noGrp="1"/>
          </p:cNvSpPr>
          <p:nvPr>
            <p:ph type="title"/>
          </p:nvPr>
        </p:nvSpPr>
        <p:spPr>
          <a:xfrm>
            <a:off x="677334" y="609600"/>
            <a:ext cx="8596668" cy="603380"/>
          </a:xfrm>
        </p:spPr>
        <p:txBody>
          <a:bodyPr>
            <a:normAutofit fontScale="90000"/>
          </a:bodyPr>
          <a:lstStyle/>
          <a:p>
            <a:r>
              <a:rPr lang="el-GR" dirty="0"/>
              <a:t>ΕΙΣΑΓΩΓΗ</a:t>
            </a:r>
          </a:p>
        </p:txBody>
      </p:sp>
      <p:sp>
        <p:nvSpPr>
          <p:cNvPr id="3" name="Content Placeholder 2">
            <a:extLst>
              <a:ext uri="{FF2B5EF4-FFF2-40B4-BE49-F238E27FC236}">
                <a16:creationId xmlns:a16="http://schemas.microsoft.com/office/drawing/2014/main" id="{FBF527F9-E327-4BF5-881A-BBDE266423CF}"/>
              </a:ext>
            </a:extLst>
          </p:cNvPr>
          <p:cNvSpPr>
            <a:spLocks noGrp="1"/>
          </p:cNvSpPr>
          <p:nvPr>
            <p:ph idx="1"/>
          </p:nvPr>
        </p:nvSpPr>
        <p:spPr>
          <a:xfrm>
            <a:off x="612020" y="1212980"/>
            <a:ext cx="8596668" cy="4898571"/>
          </a:xfrm>
        </p:spPr>
        <p:txBody>
          <a:bodyPr>
            <a:normAutofit/>
          </a:bodyPr>
          <a:lstStyle/>
          <a:p>
            <a:pPr marL="0" indent="0">
              <a:buNone/>
            </a:pPr>
            <a:endParaRPr lang="el-GR" sz="2000" dirty="0"/>
          </a:p>
          <a:p>
            <a:pPr marL="0" indent="0">
              <a:buNone/>
            </a:pPr>
            <a:r>
              <a:rPr lang="el-GR" sz="2000" dirty="0"/>
              <a:t>Τα παιδιά και οι έφηβοι μπορεί σε αυτή τη φάση να εκδηλώσουν:</a:t>
            </a:r>
          </a:p>
          <a:p>
            <a:pPr marL="0" indent="0">
              <a:buNone/>
            </a:pPr>
            <a:endParaRPr lang="el-GR" sz="2000" dirty="0"/>
          </a:p>
          <a:p>
            <a:pPr>
              <a:buFont typeface="Wingdings" panose="05000000000000000000" pitchFamily="2" charset="2"/>
              <a:buChar char="ü"/>
            </a:pPr>
            <a:r>
              <a:rPr lang="el-GR" sz="2000" dirty="0"/>
              <a:t>Ψυχοσωματικά συμπτώματα άγχους (πονοκέφαλοι, ζαλάδες)</a:t>
            </a:r>
          </a:p>
          <a:p>
            <a:pPr>
              <a:buFont typeface="Wingdings" panose="05000000000000000000" pitchFamily="2" charset="2"/>
              <a:buChar char="ü"/>
            </a:pPr>
            <a:endParaRPr lang="el-GR" sz="2000" dirty="0"/>
          </a:p>
          <a:p>
            <a:pPr>
              <a:buFont typeface="Wingdings" panose="05000000000000000000" pitchFamily="2" charset="2"/>
              <a:buChar char="ü"/>
            </a:pPr>
            <a:r>
              <a:rPr lang="el-GR" sz="2000" dirty="0"/>
              <a:t>Έντονες συναισθηματικές αντιδράσεις (φόβος, ευερεθιστότητα)</a:t>
            </a:r>
          </a:p>
          <a:p>
            <a:pPr>
              <a:buFont typeface="Wingdings" panose="05000000000000000000" pitchFamily="2" charset="2"/>
              <a:buChar char="ü"/>
            </a:pPr>
            <a:endParaRPr lang="el-GR" sz="2000" dirty="0"/>
          </a:p>
          <a:p>
            <a:pPr>
              <a:buFont typeface="Wingdings" panose="05000000000000000000" pitchFamily="2" charset="2"/>
              <a:buChar char="ü"/>
            </a:pPr>
            <a:r>
              <a:rPr lang="el-GR" sz="2000" dirty="0"/>
              <a:t>Ανάγκη προσκόλλησης σε ενήλικα άτομα</a:t>
            </a:r>
          </a:p>
          <a:p>
            <a:pPr>
              <a:buFont typeface="Wingdings" panose="05000000000000000000" pitchFamily="2" charset="2"/>
              <a:buChar char="ü"/>
            </a:pPr>
            <a:endParaRPr lang="el-GR" sz="2000" dirty="0"/>
          </a:p>
          <a:p>
            <a:pPr>
              <a:buFont typeface="Wingdings" panose="05000000000000000000" pitchFamily="2" charset="2"/>
              <a:buChar char="ü"/>
            </a:pPr>
            <a:r>
              <a:rPr lang="el-GR" sz="2000" dirty="0"/>
              <a:t>Δυσλειτουργικές συμπεριφορές (παρορμητισμός, παραβίαση κανόνων, διαταραχή ύπνου)</a:t>
            </a:r>
          </a:p>
          <a:p>
            <a:pPr marL="0" indent="0">
              <a:buNone/>
            </a:pPr>
            <a:endParaRPr lang="el-GR" sz="2000" dirty="0"/>
          </a:p>
        </p:txBody>
      </p:sp>
    </p:spTree>
    <p:extLst>
      <p:ext uri="{BB962C8B-B14F-4D97-AF65-F5344CB8AC3E}">
        <p14:creationId xmlns:p14="http://schemas.microsoft.com/office/powerpoint/2010/main" val="30257519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AEE5E7-C0CB-4DE4-8D04-CA7CD8708ECD}"/>
              </a:ext>
            </a:extLst>
          </p:cNvPr>
          <p:cNvSpPr>
            <a:spLocks noGrp="1"/>
          </p:cNvSpPr>
          <p:nvPr>
            <p:ph type="title"/>
          </p:nvPr>
        </p:nvSpPr>
        <p:spPr>
          <a:xfrm>
            <a:off x="677334" y="609600"/>
            <a:ext cx="8596668" cy="631371"/>
          </a:xfrm>
        </p:spPr>
        <p:txBody>
          <a:bodyPr>
            <a:normAutofit fontScale="90000"/>
          </a:bodyPr>
          <a:lstStyle/>
          <a:p>
            <a:r>
              <a:rPr lang="el-GR" dirty="0"/>
              <a:t>ΕΙΣΑΓΩΓΗ</a:t>
            </a:r>
          </a:p>
        </p:txBody>
      </p:sp>
      <p:sp>
        <p:nvSpPr>
          <p:cNvPr id="3" name="Content Placeholder 2">
            <a:extLst>
              <a:ext uri="{FF2B5EF4-FFF2-40B4-BE49-F238E27FC236}">
                <a16:creationId xmlns:a16="http://schemas.microsoft.com/office/drawing/2014/main" id="{E5F42923-5283-47B4-8EF6-18B09C85263B}"/>
              </a:ext>
            </a:extLst>
          </p:cNvPr>
          <p:cNvSpPr>
            <a:spLocks noGrp="1"/>
          </p:cNvSpPr>
          <p:nvPr>
            <p:ph idx="1"/>
          </p:nvPr>
        </p:nvSpPr>
        <p:spPr>
          <a:xfrm>
            <a:off x="677334" y="1240971"/>
            <a:ext cx="8596668" cy="4926564"/>
          </a:xfrm>
        </p:spPr>
        <p:txBody>
          <a:bodyPr>
            <a:normAutofit/>
          </a:bodyPr>
          <a:lstStyle/>
          <a:p>
            <a:pPr marL="0" indent="0">
              <a:buNone/>
            </a:pPr>
            <a:endParaRPr lang="el-GR" sz="2000" dirty="0"/>
          </a:p>
          <a:p>
            <a:pPr>
              <a:buFont typeface="Wingdings" panose="05000000000000000000" pitchFamily="2" charset="2"/>
              <a:buChar char="Ø"/>
            </a:pPr>
            <a:r>
              <a:rPr lang="el-GR" sz="2000" dirty="0"/>
              <a:t>Ο ρόλος των γονέων, των εκπαιδευτικών και γενικότερα των σημαντικών ενηλικών κρίνεται ουσιώδης για την αντιμετώπιση του άγχους και της αναστάτωσης των παιδιών και συνοψίζεται γύρω από την </a:t>
            </a:r>
            <a:r>
              <a:rPr lang="el-GR" sz="2000" b="1" i="1" dirty="0"/>
              <a:t>ενίσχυση της ψυχικής τους ανθεκτικότητας.</a:t>
            </a:r>
          </a:p>
          <a:p>
            <a:pPr>
              <a:buFont typeface="Wingdings" panose="05000000000000000000" pitchFamily="2" charset="2"/>
              <a:buChar char="Ø"/>
            </a:pPr>
            <a:endParaRPr lang="el-GR" sz="2000" b="1" i="1" dirty="0"/>
          </a:p>
          <a:p>
            <a:pPr>
              <a:buFont typeface="Wingdings" panose="05000000000000000000" pitchFamily="2" charset="2"/>
              <a:buChar char="Ø"/>
            </a:pPr>
            <a:r>
              <a:rPr lang="el-GR" sz="2000" dirty="0"/>
              <a:t>Με τον όρο </a:t>
            </a:r>
            <a:r>
              <a:rPr lang="el-GR" sz="2000" b="1" i="1" dirty="0"/>
              <a:t>«Ψυχική Ανθεκτικότητα» </a:t>
            </a:r>
            <a:r>
              <a:rPr lang="el-GR" sz="2000" dirty="0"/>
              <a:t>αναφερόμαστε στη θετική προσαρμογή του ατόμου, στην ανάκαμψή του μετά από ένα τραυματικό γεγονός και στη συνέχιση της πορείας του στο πλαίσιο ψυχικής υγείας και ευεξίας.</a:t>
            </a:r>
            <a:endParaRPr lang="el-GR" sz="2000" b="1" i="1" dirty="0"/>
          </a:p>
          <a:p>
            <a:pPr marL="0" indent="0">
              <a:buNone/>
            </a:pPr>
            <a:endParaRPr lang="el-GR" sz="2000" b="1" i="1" dirty="0"/>
          </a:p>
          <a:p>
            <a:pPr marL="0" indent="0">
              <a:buNone/>
            </a:pPr>
            <a:endParaRPr lang="el-GR" sz="2000" b="1" i="1" dirty="0"/>
          </a:p>
        </p:txBody>
      </p:sp>
    </p:spTree>
    <p:extLst>
      <p:ext uri="{BB962C8B-B14F-4D97-AF65-F5344CB8AC3E}">
        <p14:creationId xmlns:p14="http://schemas.microsoft.com/office/powerpoint/2010/main" val="39808671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3D52BE-FD42-46A4-91D2-C9128D51B9FF}"/>
              </a:ext>
            </a:extLst>
          </p:cNvPr>
          <p:cNvSpPr>
            <a:spLocks noGrp="1"/>
          </p:cNvSpPr>
          <p:nvPr>
            <p:ph type="title"/>
          </p:nvPr>
        </p:nvSpPr>
        <p:spPr>
          <a:xfrm>
            <a:off x="677334" y="609600"/>
            <a:ext cx="8596668" cy="556727"/>
          </a:xfrm>
        </p:spPr>
        <p:txBody>
          <a:bodyPr>
            <a:normAutofit fontScale="90000"/>
          </a:bodyPr>
          <a:lstStyle/>
          <a:p>
            <a:r>
              <a:rPr lang="el-GR" dirty="0"/>
              <a:t>ΕΙΣΑΓΩΓΗ</a:t>
            </a:r>
          </a:p>
        </p:txBody>
      </p:sp>
      <p:graphicFrame>
        <p:nvGraphicFramePr>
          <p:cNvPr id="4" name="Content Placeholder 3">
            <a:extLst>
              <a:ext uri="{FF2B5EF4-FFF2-40B4-BE49-F238E27FC236}">
                <a16:creationId xmlns:a16="http://schemas.microsoft.com/office/drawing/2014/main" id="{C82B7E5D-51B2-4F24-AEDD-205DC989FD51}"/>
              </a:ext>
            </a:extLst>
          </p:cNvPr>
          <p:cNvGraphicFramePr>
            <a:graphicFrameLocks noGrp="1"/>
          </p:cNvGraphicFramePr>
          <p:nvPr>
            <p:ph idx="1"/>
            <p:extLst>
              <p:ext uri="{D42A27DB-BD31-4B8C-83A1-F6EECF244321}">
                <p14:modId xmlns:p14="http://schemas.microsoft.com/office/powerpoint/2010/main" val="3162114931"/>
              </p:ext>
            </p:extLst>
          </p:nvPr>
        </p:nvGraphicFramePr>
        <p:xfrm>
          <a:off x="677863" y="1166813"/>
          <a:ext cx="9212586" cy="52806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3117631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8FBFD5-3426-44E2-A4D4-BF137E9649D4}"/>
              </a:ext>
            </a:extLst>
          </p:cNvPr>
          <p:cNvSpPr>
            <a:spLocks noGrp="1"/>
          </p:cNvSpPr>
          <p:nvPr>
            <p:ph type="title"/>
          </p:nvPr>
        </p:nvSpPr>
        <p:spPr>
          <a:xfrm>
            <a:off x="677334" y="609600"/>
            <a:ext cx="8596668" cy="556727"/>
          </a:xfrm>
        </p:spPr>
        <p:txBody>
          <a:bodyPr>
            <a:normAutofit fontScale="90000"/>
          </a:bodyPr>
          <a:lstStyle/>
          <a:p>
            <a:r>
              <a:rPr lang="el-GR" sz="3200" dirty="0"/>
              <a:t>ΩΣ ΓΟΝΕΙΣ ΠΟΥ ΣΤΗΡΙΖΟΥΝ ΚΑΙ ΕΝΙΣΧΥΟΥΝ</a:t>
            </a:r>
          </a:p>
        </p:txBody>
      </p:sp>
      <p:sp>
        <p:nvSpPr>
          <p:cNvPr id="3" name="Content Placeholder 2">
            <a:extLst>
              <a:ext uri="{FF2B5EF4-FFF2-40B4-BE49-F238E27FC236}">
                <a16:creationId xmlns:a16="http://schemas.microsoft.com/office/drawing/2014/main" id="{3E341902-E5EB-4C37-ACA4-1430FBB3E0FD}"/>
              </a:ext>
            </a:extLst>
          </p:cNvPr>
          <p:cNvSpPr>
            <a:spLocks noGrp="1"/>
          </p:cNvSpPr>
          <p:nvPr>
            <p:ph idx="1"/>
          </p:nvPr>
        </p:nvSpPr>
        <p:spPr>
          <a:xfrm>
            <a:off x="677334" y="1166327"/>
            <a:ext cx="8596668" cy="4875035"/>
          </a:xfrm>
        </p:spPr>
        <p:txBody>
          <a:bodyPr>
            <a:normAutofit/>
          </a:bodyPr>
          <a:lstStyle/>
          <a:p>
            <a:pPr marL="0" indent="0">
              <a:buNone/>
            </a:pPr>
            <a:endParaRPr lang="el-GR" sz="2400" b="1" dirty="0"/>
          </a:p>
          <a:p>
            <a:pPr marL="0" indent="0">
              <a:buNone/>
            </a:pPr>
            <a:r>
              <a:rPr lang="el-GR" sz="2400" b="1" dirty="0"/>
              <a:t>Προσπαθήστε να διαχειριστείτε τις πληροφορίες</a:t>
            </a:r>
          </a:p>
          <a:p>
            <a:pPr marL="0" indent="0">
              <a:buNone/>
            </a:pPr>
            <a:endParaRPr lang="el-GR" sz="2000" dirty="0"/>
          </a:p>
          <a:p>
            <a:pPr>
              <a:buFont typeface="Wingdings" panose="05000000000000000000" pitchFamily="2" charset="2"/>
              <a:buChar char="Ø"/>
            </a:pPr>
            <a:r>
              <a:rPr lang="el-GR" sz="2000" dirty="0"/>
              <a:t>Ενημερωθείτε από επίσημες και έγκυρες γραπτές, ηλεκτρονικές και τηλεφωνικές πηγές (Ε.Ο.Δ.Υ., Π.Ο.Υ., Πολιτική Προστασία).</a:t>
            </a:r>
          </a:p>
          <a:p>
            <a:pPr>
              <a:buFont typeface="Wingdings" panose="05000000000000000000" pitchFamily="2" charset="2"/>
              <a:buChar char="Ø"/>
            </a:pPr>
            <a:endParaRPr lang="el-GR" sz="2000" dirty="0"/>
          </a:p>
          <a:p>
            <a:pPr>
              <a:buFont typeface="Wingdings" panose="05000000000000000000" pitchFamily="2" charset="2"/>
              <a:buChar char="Ø"/>
            </a:pPr>
            <a:r>
              <a:rPr lang="el-GR" sz="2000" dirty="0"/>
              <a:t>Θέστε όριο στο χρονικό διάστημα της μέρας που «ξοδεύετε» εσείς και τα παιδιά σας στα μέσα κοινωνικής δικτύωσης και στην τηλεόραση.</a:t>
            </a:r>
          </a:p>
          <a:p>
            <a:pPr>
              <a:buFont typeface="Wingdings" panose="05000000000000000000" pitchFamily="2" charset="2"/>
              <a:buChar char="Ø"/>
            </a:pPr>
            <a:endParaRPr lang="el-GR" sz="2000" dirty="0"/>
          </a:p>
          <a:p>
            <a:pPr>
              <a:buFont typeface="Wingdings" panose="05000000000000000000" pitchFamily="2" charset="2"/>
              <a:buChar char="Ø"/>
            </a:pPr>
            <a:r>
              <a:rPr lang="el-GR" sz="2000" dirty="0"/>
              <a:t>Προσπαθήστε να ελέγξετε το διαδικτυακό υλικό με το οποίο έρχονται σε επαφή τα παιδιά σας, ώστε να ελαχιστοποιήσετε την πιθανότητα να ενταθεί το αίσθημα του φόβου και της ανησυχίας τους.</a:t>
            </a:r>
          </a:p>
          <a:p>
            <a:pPr marL="0" indent="0">
              <a:buNone/>
            </a:pPr>
            <a:endParaRPr lang="el-GR" sz="2400" b="1" dirty="0"/>
          </a:p>
        </p:txBody>
      </p:sp>
    </p:spTree>
    <p:extLst>
      <p:ext uri="{BB962C8B-B14F-4D97-AF65-F5344CB8AC3E}">
        <p14:creationId xmlns:p14="http://schemas.microsoft.com/office/powerpoint/2010/main" val="976388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494CD6-C0FF-4010-B502-0082260ADD08}"/>
              </a:ext>
            </a:extLst>
          </p:cNvPr>
          <p:cNvSpPr>
            <a:spLocks noGrp="1"/>
          </p:cNvSpPr>
          <p:nvPr>
            <p:ph type="title"/>
          </p:nvPr>
        </p:nvSpPr>
        <p:spPr>
          <a:xfrm>
            <a:off x="677334" y="609600"/>
            <a:ext cx="8596668" cy="538065"/>
          </a:xfrm>
        </p:spPr>
        <p:txBody>
          <a:bodyPr>
            <a:normAutofit fontScale="90000"/>
          </a:bodyPr>
          <a:lstStyle/>
          <a:p>
            <a:r>
              <a:rPr lang="el-GR" sz="3200" dirty="0"/>
              <a:t>ΩΣ ΓΟΝΕΙΣ ΠΟΥ ΦΡΟΝΤΙΖΟΥΝ ΚΑΙ ΕΝΙΣΧΥΟΥΝ</a:t>
            </a:r>
          </a:p>
        </p:txBody>
      </p:sp>
      <p:sp>
        <p:nvSpPr>
          <p:cNvPr id="3" name="Content Placeholder 2">
            <a:extLst>
              <a:ext uri="{FF2B5EF4-FFF2-40B4-BE49-F238E27FC236}">
                <a16:creationId xmlns:a16="http://schemas.microsoft.com/office/drawing/2014/main" id="{0FB3AADB-6486-471C-8DF7-92CB276E388B}"/>
              </a:ext>
            </a:extLst>
          </p:cNvPr>
          <p:cNvSpPr>
            <a:spLocks noGrp="1"/>
          </p:cNvSpPr>
          <p:nvPr>
            <p:ph idx="1"/>
          </p:nvPr>
        </p:nvSpPr>
        <p:spPr>
          <a:xfrm>
            <a:off x="677334" y="1147665"/>
            <a:ext cx="8596668" cy="5100735"/>
          </a:xfrm>
        </p:spPr>
        <p:txBody>
          <a:bodyPr/>
          <a:lstStyle/>
          <a:p>
            <a:pPr marL="0" indent="0">
              <a:buNone/>
            </a:pPr>
            <a:endParaRPr lang="el-GR" dirty="0"/>
          </a:p>
          <a:p>
            <a:pPr marL="0" indent="0">
              <a:buNone/>
            </a:pPr>
            <a:r>
              <a:rPr lang="el-GR" sz="2400" b="1" dirty="0"/>
              <a:t>Επικοινωνήστε με τα παιδιά σας</a:t>
            </a:r>
          </a:p>
          <a:p>
            <a:pPr>
              <a:buFont typeface="Wingdings" panose="05000000000000000000" pitchFamily="2" charset="2"/>
              <a:buChar char="Ø"/>
            </a:pPr>
            <a:r>
              <a:rPr lang="el-GR" sz="2000" dirty="0"/>
              <a:t>Προσπαθήστε να αναγνωρίσετε τα δυσάρεστα συναισθήματα και τις σκέψεις των παιδιών. Συζητήστε για αυτά με κατανόηση και σεβασμό, αποφεύγοντας την κριτική και την καλλιέργεια ενοχών. Η ανοιχτή και ειλικρινής συζήτηση μπορούν να μειώσουν σημαντικά το άγχος και το φόβο των παιδιών.</a:t>
            </a:r>
          </a:p>
          <a:p>
            <a:pPr>
              <a:buFont typeface="Wingdings" panose="05000000000000000000" pitchFamily="2" charset="2"/>
              <a:buChar char="Ø"/>
            </a:pPr>
            <a:r>
              <a:rPr lang="el-GR" sz="2000" dirty="0"/>
              <a:t>Ρωτήστε τα τι γνωρίζουν για την κατάσταση και δώσετε τους πληροφορίες για τα γεγονότα χωρίς υπερβολές. Αν δε γνώριζετε την απάντηση σε κάτι φροντίστε να διαβεβαιώσετε τα παιδιά ότι θα τα ενημερώσετε μόλις ενημερωθείτε και οι ίδιοι.</a:t>
            </a:r>
          </a:p>
          <a:p>
            <a:pPr>
              <a:buFont typeface="Wingdings" panose="05000000000000000000" pitchFamily="2" charset="2"/>
              <a:buChar char="Ø"/>
            </a:pPr>
            <a:r>
              <a:rPr lang="el-GR" sz="2000" dirty="0"/>
              <a:t>Αποφύγετε την ένταση και τις συναισθηματικές εξάρσεις μπροστά τους, καθώς και το στιγματισμό συγκεκριμένων ανθρώπων και ομάδων.</a:t>
            </a:r>
          </a:p>
          <a:p>
            <a:pPr marL="0" indent="0">
              <a:buNone/>
            </a:pPr>
            <a:endParaRPr lang="el-GR" sz="2000" dirty="0"/>
          </a:p>
          <a:p>
            <a:pPr marL="0" indent="0">
              <a:buNone/>
            </a:pPr>
            <a:endParaRPr lang="el-GR" dirty="0"/>
          </a:p>
        </p:txBody>
      </p:sp>
    </p:spTree>
    <p:extLst>
      <p:ext uri="{BB962C8B-B14F-4D97-AF65-F5344CB8AC3E}">
        <p14:creationId xmlns:p14="http://schemas.microsoft.com/office/powerpoint/2010/main" val="1001532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66D247-B0B8-4A85-AEBC-A41432A03B39}"/>
              </a:ext>
            </a:extLst>
          </p:cNvPr>
          <p:cNvSpPr>
            <a:spLocks noGrp="1"/>
          </p:cNvSpPr>
          <p:nvPr>
            <p:ph type="title"/>
          </p:nvPr>
        </p:nvSpPr>
        <p:spPr>
          <a:xfrm>
            <a:off x="677334" y="609600"/>
            <a:ext cx="8596668" cy="519404"/>
          </a:xfrm>
        </p:spPr>
        <p:txBody>
          <a:bodyPr>
            <a:normAutofit fontScale="90000"/>
          </a:bodyPr>
          <a:lstStyle/>
          <a:p>
            <a:r>
              <a:rPr lang="el-GR" sz="3200" dirty="0"/>
              <a:t>ΩΣ ΓΟΝΕΙΣ ΠΟΥ ΦΡΟΝΤΙΖΟΥΝ ΚΑΙ ΕΝΙΣΧΥΟΥΝ</a:t>
            </a:r>
          </a:p>
        </p:txBody>
      </p:sp>
      <p:sp>
        <p:nvSpPr>
          <p:cNvPr id="3" name="Content Placeholder 2">
            <a:extLst>
              <a:ext uri="{FF2B5EF4-FFF2-40B4-BE49-F238E27FC236}">
                <a16:creationId xmlns:a16="http://schemas.microsoft.com/office/drawing/2014/main" id="{05843F8A-48D6-4055-AE61-78914C37EDD2}"/>
              </a:ext>
            </a:extLst>
          </p:cNvPr>
          <p:cNvSpPr>
            <a:spLocks noGrp="1"/>
          </p:cNvSpPr>
          <p:nvPr>
            <p:ph idx="1"/>
          </p:nvPr>
        </p:nvSpPr>
        <p:spPr>
          <a:xfrm>
            <a:off x="677334" y="1129005"/>
            <a:ext cx="8596668" cy="4912358"/>
          </a:xfrm>
        </p:spPr>
        <p:txBody>
          <a:bodyPr>
            <a:normAutofit fontScale="85000" lnSpcReduction="20000"/>
          </a:bodyPr>
          <a:lstStyle/>
          <a:p>
            <a:pPr marL="0" indent="0">
              <a:buNone/>
            </a:pPr>
            <a:endParaRPr lang="el-GR" dirty="0"/>
          </a:p>
          <a:p>
            <a:pPr marL="0" indent="0">
              <a:buNone/>
            </a:pPr>
            <a:r>
              <a:rPr lang="el-GR" sz="2400" b="1" dirty="0"/>
              <a:t>Διαχειριστείτε την καθημερινότητα</a:t>
            </a:r>
            <a:endParaRPr lang="en-US" sz="2400" b="1" dirty="0"/>
          </a:p>
          <a:p>
            <a:pPr marL="0" indent="0">
              <a:buNone/>
            </a:pPr>
            <a:endParaRPr lang="el-GR" sz="2400" b="1" dirty="0"/>
          </a:p>
          <a:p>
            <a:pPr>
              <a:buFont typeface="Wingdings" panose="05000000000000000000" pitchFamily="2" charset="2"/>
              <a:buChar char="Ø"/>
            </a:pPr>
            <a:r>
              <a:rPr lang="el-GR" sz="2000" dirty="0"/>
              <a:t>Προσαρμόστε την καθημερινότητά σας στα νέα δεδομένα, αξιοποιώντας τα δυνατά στοιχεία του εαυτού σας και του περιβάλλοντός σας.</a:t>
            </a:r>
            <a:endParaRPr lang="en-US" sz="2000" dirty="0"/>
          </a:p>
          <a:p>
            <a:pPr marL="0" indent="0">
              <a:buNone/>
            </a:pPr>
            <a:endParaRPr lang="el-GR" sz="2000" dirty="0"/>
          </a:p>
          <a:p>
            <a:pPr>
              <a:buFont typeface="Wingdings" panose="05000000000000000000" pitchFamily="2" charset="2"/>
              <a:buChar char="Ø"/>
            </a:pPr>
            <a:r>
              <a:rPr lang="el-GR" sz="2000" dirty="0"/>
              <a:t>Εμπλακείτε μαζί με τα παιδιά σας σε δημιουργικές και παραγωγικές δραστηριότητες, που ενδεχομένως είχατε παραλείψει πριν την περίοδο του εγκλεισμού (ανάγνωση βιβλίων, επιτραπέζια παιχνίδια, παρακολούθηση ταινιών)</a:t>
            </a:r>
            <a:r>
              <a:rPr lang="en-US" sz="2000" dirty="0"/>
              <a:t>.</a:t>
            </a:r>
          </a:p>
          <a:p>
            <a:pPr marL="0" indent="0">
              <a:buNone/>
            </a:pPr>
            <a:endParaRPr lang="el-GR" sz="2000" dirty="0"/>
          </a:p>
          <a:p>
            <a:pPr>
              <a:buFont typeface="Wingdings" panose="05000000000000000000" pitchFamily="2" charset="2"/>
              <a:buChar char="Ø"/>
            </a:pPr>
            <a:r>
              <a:rPr lang="el-GR" sz="2000" dirty="0"/>
              <a:t>Προωθήστε τη διατήρηση επαφής και επικοινωνίας με τους συγγενείς και τους σημαντικούς άλλους, αξιοποιώντας τη διαθέσιμη τεχνολογία.</a:t>
            </a:r>
            <a:endParaRPr lang="en-US" sz="2000" dirty="0"/>
          </a:p>
          <a:p>
            <a:pPr marL="0" indent="0">
              <a:buNone/>
            </a:pPr>
            <a:endParaRPr lang="el-GR" sz="2000" dirty="0"/>
          </a:p>
          <a:p>
            <a:pPr>
              <a:buFont typeface="Wingdings" panose="05000000000000000000" pitchFamily="2" charset="2"/>
              <a:buChar char="Ø"/>
            </a:pPr>
            <a:r>
              <a:rPr lang="el-GR" sz="2000" dirty="0"/>
              <a:t>Διατηρήστε επαφή με το σχολείο του παιδιού σας, για την αποτελεσματικότερη διαχείριση ζητημάτων που ενδεχομένως προκύψουν (π.χ. νόσηση του παιδιού από </a:t>
            </a:r>
            <a:r>
              <a:rPr lang="en-US" sz="2000" dirty="0" err="1"/>
              <a:t>covid</a:t>
            </a:r>
            <a:r>
              <a:rPr lang="en-US" sz="2000" dirty="0"/>
              <a:t>)</a:t>
            </a:r>
          </a:p>
          <a:p>
            <a:pPr marL="0" indent="0">
              <a:buNone/>
            </a:pPr>
            <a:endParaRPr lang="en-US" sz="2000" dirty="0"/>
          </a:p>
          <a:p>
            <a:pPr marL="0" indent="0">
              <a:buNone/>
            </a:pPr>
            <a:endParaRPr lang="el-GR" sz="2000" dirty="0"/>
          </a:p>
          <a:p>
            <a:pPr marL="0" indent="0">
              <a:buNone/>
            </a:pPr>
            <a:endParaRPr lang="el-GR" sz="2000" dirty="0"/>
          </a:p>
          <a:p>
            <a:pPr marL="0" indent="0">
              <a:buNone/>
            </a:pPr>
            <a:endParaRPr lang="el-GR" sz="2000" dirty="0"/>
          </a:p>
        </p:txBody>
      </p:sp>
    </p:spTree>
    <p:extLst>
      <p:ext uri="{BB962C8B-B14F-4D97-AF65-F5344CB8AC3E}">
        <p14:creationId xmlns:p14="http://schemas.microsoft.com/office/powerpoint/2010/main" val="6983473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F213B3E-6AB3-4B3C-9496-B0B4618B105E}"/>
              </a:ext>
            </a:extLst>
          </p:cNvPr>
          <p:cNvSpPr>
            <a:spLocks noGrp="1"/>
          </p:cNvSpPr>
          <p:nvPr>
            <p:ph idx="1"/>
          </p:nvPr>
        </p:nvSpPr>
        <p:spPr>
          <a:xfrm>
            <a:off x="677334" y="541176"/>
            <a:ext cx="8596668" cy="5710333"/>
          </a:xfrm>
        </p:spPr>
        <p:txBody>
          <a:bodyPr>
            <a:normAutofit fontScale="92500" lnSpcReduction="20000"/>
          </a:bodyPr>
          <a:lstStyle/>
          <a:p>
            <a:pPr marL="0" indent="0">
              <a:buNone/>
            </a:pPr>
            <a:endParaRPr lang="el-GR" dirty="0"/>
          </a:p>
          <a:p>
            <a:pPr marL="0" indent="0">
              <a:buNone/>
            </a:pPr>
            <a:r>
              <a:rPr lang="el-GR" i="1" dirty="0"/>
              <a:t>Σε κάθε περίπτωση τολμήστε να εστιάσετε μόνο στα θετικά της κατάστασης που βιώνουμε, παρά την κρίση που καλούμαστε να διαχειριστούμε. Μπορείτε να σχεδιάσετε μια ασπίδα και να την χωρίσετε σε πέντε μέρη καθένα από τα οποία θα απαντάει σε μία από τις παρακάτω ερωτήσεις:</a:t>
            </a:r>
          </a:p>
          <a:p>
            <a:pPr marL="0" indent="0">
              <a:buNone/>
            </a:pPr>
            <a:endParaRPr lang="el-GR" i="1" dirty="0"/>
          </a:p>
          <a:p>
            <a:pPr>
              <a:buFont typeface="Wingdings" panose="05000000000000000000" pitchFamily="2" charset="2"/>
              <a:buChar char="ü"/>
            </a:pPr>
            <a:r>
              <a:rPr lang="el-GR" i="1" dirty="0"/>
              <a:t>Ποια είναι τα 3 πράγματα που δίνουν σήμερα νόημα στη ζωή μου</a:t>
            </a:r>
            <a:r>
              <a:rPr lang="en-US" i="1" dirty="0"/>
              <a:t>;</a:t>
            </a:r>
          </a:p>
          <a:p>
            <a:pPr>
              <a:buFont typeface="Wingdings" panose="05000000000000000000" pitchFamily="2" charset="2"/>
              <a:buChar char="ü"/>
            </a:pPr>
            <a:endParaRPr lang="en-US" i="1" dirty="0"/>
          </a:p>
          <a:p>
            <a:pPr>
              <a:buFont typeface="Wingdings" panose="05000000000000000000" pitchFamily="2" charset="2"/>
              <a:buChar char="ü"/>
            </a:pPr>
            <a:r>
              <a:rPr lang="el-GR" i="1" dirty="0"/>
              <a:t>Ποια είναι τα 3 πράγματα που κάνω για να χαλαρώσω και να φροντίσω τον εαυτό μου</a:t>
            </a:r>
            <a:r>
              <a:rPr lang="en-US" i="1" dirty="0"/>
              <a:t>;</a:t>
            </a:r>
          </a:p>
          <a:p>
            <a:pPr>
              <a:buFont typeface="Wingdings" panose="05000000000000000000" pitchFamily="2" charset="2"/>
              <a:buChar char="ü"/>
            </a:pPr>
            <a:endParaRPr lang="el-GR" i="1" dirty="0"/>
          </a:p>
          <a:p>
            <a:pPr>
              <a:buFont typeface="Wingdings" panose="05000000000000000000" pitchFamily="2" charset="2"/>
              <a:buChar char="ü"/>
            </a:pPr>
            <a:r>
              <a:rPr lang="el-GR" i="1" dirty="0"/>
              <a:t>Τι κατάφερα πρόσφατα για το οποίο είμαι περήφανος/η</a:t>
            </a:r>
            <a:r>
              <a:rPr lang="en-US" i="1" dirty="0"/>
              <a:t>;</a:t>
            </a:r>
          </a:p>
          <a:p>
            <a:pPr>
              <a:buFont typeface="Wingdings" panose="05000000000000000000" pitchFamily="2" charset="2"/>
              <a:buChar char="ü"/>
            </a:pPr>
            <a:endParaRPr lang="en-US" i="1" dirty="0"/>
          </a:p>
          <a:p>
            <a:pPr>
              <a:buFont typeface="Wingdings" panose="05000000000000000000" pitchFamily="2" charset="2"/>
              <a:buChar char="ü"/>
            </a:pPr>
            <a:r>
              <a:rPr lang="el-GR" i="1" dirty="0"/>
              <a:t>Ποια είναι η σκέψη που με βοηθάει να αντιμετωπίσω δύσκολες καταστάσεις</a:t>
            </a:r>
            <a:r>
              <a:rPr lang="en-US" i="1" dirty="0"/>
              <a:t>;</a:t>
            </a:r>
          </a:p>
          <a:p>
            <a:pPr>
              <a:buFont typeface="Wingdings" panose="05000000000000000000" pitchFamily="2" charset="2"/>
              <a:buChar char="ü"/>
            </a:pPr>
            <a:endParaRPr lang="el-GR" i="1" dirty="0"/>
          </a:p>
          <a:p>
            <a:pPr>
              <a:buFont typeface="Wingdings" panose="05000000000000000000" pitchFamily="2" charset="2"/>
              <a:buChar char="ü"/>
            </a:pPr>
            <a:r>
              <a:rPr lang="el-GR" i="1" dirty="0"/>
              <a:t>Κάνω μια ευχή για τον εαυτό μου...</a:t>
            </a:r>
          </a:p>
          <a:p>
            <a:pPr marL="0" indent="0">
              <a:buNone/>
            </a:pPr>
            <a:r>
              <a:rPr lang="el-GR" b="1" i="1" dirty="0"/>
              <a:t>Η ασπίδα που εσείς και τα παιδιά σας θα διαμορφώσετε θα λειτουργεί προστατευτικά σε αντίξοες συνθήκες, ενισχύοντας τη θετική στάση σας απέναντι στη ζωή.</a:t>
            </a:r>
          </a:p>
          <a:p>
            <a:pPr marL="0" indent="0">
              <a:buNone/>
            </a:pPr>
            <a:endParaRPr lang="el-GR" i="1" dirty="0"/>
          </a:p>
          <a:p>
            <a:pPr marL="0" indent="0">
              <a:buNone/>
            </a:pPr>
            <a:endParaRPr lang="el-GR" dirty="0"/>
          </a:p>
          <a:p>
            <a:pPr marL="0" indent="0">
              <a:buNone/>
            </a:pPr>
            <a:endParaRPr lang="el-GR" dirty="0"/>
          </a:p>
        </p:txBody>
      </p:sp>
    </p:spTree>
    <p:extLst>
      <p:ext uri="{BB962C8B-B14F-4D97-AF65-F5344CB8AC3E}">
        <p14:creationId xmlns:p14="http://schemas.microsoft.com/office/powerpoint/2010/main" val="261588199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otalTime>64</TotalTime>
  <Words>1856</Words>
  <Application>Microsoft Office PowerPoint</Application>
  <PresentationFormat>Widescreen</PresentationFormat>
  <Paragraphs>168</Paragraphs>
  <Slides>19</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Arial</vt:lpstr>
      <vt:lpstr>Trebuchet MS</vt:lpstr>
      <vt:lpstr>Wingdings</vt:lpstr>
      <vt:lpstr>Wingdings 3</vt:lpstr>
      <vt:lpstr>Facet</vt:lpstr>
      <vt:lpstr>PowerPoint Presentation</vt:lpstr>
      <vt:lpstr>ΕΙΣΑΓΩΓΗ</vt:lpstr>
      <vt:lpstr>ΕΙΣΑΓΩΓΗ</vt:lpstr>
      <vt:lpstr>ΕΙΣΑΓΩΓΗ</vt:lpstr>
      <vt:lpstr>ΕΙΣΑΓΩΓΗ</vt:lpstr>
      <vt:lpstr>ΩΣ ΓΟΝΕΙΣ ΠΟΥ ΣΤΗΡΙΖΟΥΝ ΚΑΙ ΕΝΙΣΧΥΟΥΝ</vt:lpstr>
      <vt:lpstr>ΩΣ ΓΟΝΕΙΣ ΠΟΥ ΦΡΟΝΤΙΖΟΥΝ ΚΑΙ ΕΝΙΣΧΥΟΥΝ</vt:lpstr>
      <vt:lpstr>ΩΣ ΓΟΝΕΙΣ ΠΟΥ ΦΡΟΝΤΙΖΟΥΝ ΚΑΙ ΕΝΙΣΧΥΟΥΝ</vt:lpstr>
      <vt:lpstr>PowerPoint Presentation</vt:lpstr>
      <vt:lpstr>ΩΣ ΕΚΠΑΙΔΕΥΤΙΚΟΙ ΠΟΥ ΝΟΙΑΖΟΝΤΑΙ ΚΑΙ ΣΤΗΡΙΖΟΥΝ</vt:lpstr>
      <vt:lpstr>ΩΣ ΕΚΠΑΙΔΕΥΤΙΚΟΙ ΠΟΥ ΝΟΙΑΖΟΝΤΑΙ ΚΑΙ ΣΤΗΡΙΖΟΥΝ</vt:lpstr>
      <vt:lpstr>ΩΣ ΕΚΠΑΙΔΕΥΤΙΚΟΙ ΠΟΥ ΝΟΙΑΖΟΝΤΑΙ ΚΑΙ ΣΤΗΡΙΖΟΥΝ</vt:lpstr>
      <vt:lpstr>ΩΣ ΕΚΠΑΙΔΕΥΤΙΚΟΙ ΠΟΥ ΝΟΙΑΖΟΝΤΑΙ ΚΑΙ ΣΤΗΡΙΖΟΥΝ</vt:lpstr>
      <vt:lpstr>Η ΨΥΧΙΚΗ ΑΝΘΕΚΤΙΚΟΤΗΤΑ ΟΠΤΙΚΟΠΟΙΗΜΕΝΗ</vt:lpstr>
      <vt:lpstr>Γραμμές Ψυχολογικής Υποστήριξης για τον Covid-19</vt:lpstr>
      <vt:lpstr>ΠΡΟΤΕΙΝΟΜΕΝΗ ΒΙΒΛΙΟΓΡΑΦΙΑ</vt:lpstr>
      <vt:lpstr>ΠΡΟΤΕΙΝΟΜΕΝΗ ΒΙΒΛΙΟΓΡΑΦΙΑ</vt:lpstr>
      <vt:lpstr>ΠΡΟΤΕΙΝΟΜΕΝΗ ΒΙΒΛΙΟΓΡΑΦΙΑ</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Παναγιώτα Μακρή</dc:creator>
  <cp:lastModifiedBy>Παναγιώτα Μακρή</cp:lastModifiedBy>
  <cp:revision>7</cp:revision>
  <dcterms:created xsi:type="dcterms:W3CDTF">2021-03-01T12:16:44Z</dcterms:created>
  <dcterms:modified xsi:type="dcterms:W3CDTF">2021-03-02T21:16:45Z</dcterms:modified>
</cp:coreProperties>
</file>