
<file path=[Content_Types].xml><?xml version="1.0" encoding="utf-8"?>
<Types xmlns="http://schemas.openxmlformats.org/package/2006/content-types">
  <Default Extension="bmp" ContentType="image/bmp"/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68" r:id="rId4"/>
  </p:sldMasterIdLst>
  <p:notesMasterIdLst>
    <p:notesMasterId r:id="rId28"/>
  </p:notesMasterIdLst>
  <p:handoutMasterIdLst>
    <p:handoutMasterId r:id="rId29"/>
  </p:handoutMasterIdLst>
  <p:sldIdLst>
    <p:sldId id="256" r:id="rId5"/>
    <p:sldId id="263" r:id="rId6"/>
    <p:sldId id="259" r:id="rId7"/>
    <p:sldId id="262" r:id="rId8"/>
    <p:sldId id="264" r:id="rId9"/>
    <p:sldId id="265" r:id="rId10"/>
    <p:sldId id="266" r:id="rId11"/>
    <p:sldId id="267" r:id="rId12"/>
    <p:sldId id="282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6" r:id="rId21"/>
    <p:sldId id="275" r:id="rId22"/>
    <p:sldId id="281" r:id="rId23"/>
    <p:sldId id="287" r:id="rId24"/>
    <p:sldId id="288" r:id="rId25"/>
    <p:sldId id="283" r:id="rId26"/>
    <p:sldId id="284" r:id="rId27"/>
  </p:sldIdLst>
  <p:sldSz cx="12192000" cy="6858000"/>
  <p:notesSz cx="6858000" cy="9144000"/>
  <p:defaultTextStyle>
    <a:defPPr rtl="0">
      <a:defRPr lang="el-g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05" autoAdjust="0"/>
  </p:normalViewPr>
  <p:slideViewPr>
    <p:cSldViewPr snapToGrid="0">
      <p:cViewPr varScale="1">
        <p:scale>
          <a:sx n="83" d="100"/>
          <a:sy n="83" d="100"/>
        </p:scale>
        <p:origin x="68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503D04-C97E-4622-AE07-D0307CB3B4CA}" type="doc">
      <dgm:prSet loTypeId="urn:microsoft.com/office/officeart/2005/8/layout/cycle6" loCatId="cycle" qsTypeId="urn:microsoft.com/office/officeart/2005/8/quickstyle/simple4" qsCatId="simple" csTypeId="urn:microsoft.com/office/officeart/2005/8/colors/colorful2" csCatId="colorful" phldr="1"/>
      <dgm:spPr/>
      <dgm:t>
        <a:bodyPr rtlCol="0"/>
        <a:lstStyle/>
        <a:p>
          <a:pPr rtl="0"/>
          <a:endParaRPr lang="en-US"/>
        </a:p>
      </dgm:t>
    </dgm:pt>
    <dgm:pt modelId="{AAC263CB-8256-4B03-92FE-1622698FB3E9}">
      <dgm:prSet custT="1"/>
      <dgm:spPr/>
      <dgm:t>
        <a:bodyPr rtlCol="0"/>
        <a:lstStyle/>
        <a:p>
          <a:pPr rtl="0"/>
          <a:r>
            <a:rPr lang="el-GR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Αλυσίδα σκέψεων και εικόνων , ανεξέλεγκτη και καθηλωτική, όταν οδηγείται σε καταστροφικές και απίθανες κατευθύνσεις</a:t>
          </a:r>
          <a:endParaRPr lang="el-GR" sz="1600" b="1" noProof="0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BEED663-FC38-4EAD-940F-4C475D2C87DB}" type="parTrans" cxnId="{C5E94186-9CB6-4C42-92B3-C546CC53A7B9}">
      <dgm:prSet/>
      <dgm:spPr/>
      <dgm:t>
        <a:bodyPr rtlCol="0"/>
        <a:lstStyle/>
        <a:p>
          <a:pPr rtl="0"/>
          <a:endParaRPr lang="el-GR" b="1" noProof="0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08B76D0-8EC7-469A-93AC-7A6017188A9D}" type="sibTrans" cxnId="{C5E94186-9CB6-4C42-92B3-C546CC53A7B9}">
      <dgm:prSet/>
      <dgm:spPr/>
      <dgm:t>
        <a:bodyPr rtlCol="0"/>
        <a:lstStyle/>
        <a:p>
          <a:pPr rtl="0"/>
          <a:endParaRPr lang="el-GR" b="1" noProof="0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6D56F19-2708-49DB-8F92-D8AC45F23A9A}">
      <dgm:prSet custT="1"/>
      <dgm:spPr/>
      <dgm:t>
        <a:bodyPr rtlCol="0"/>
        <a:lstStyle/>
        <a:p>
          <a:pPr rtl="0"/>
          <a:r>
            <a:rPr lang="el-GR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Θα τα καταφέρω;…είμαι αρκετά υγιής;…αν όχι;…</a:t>
          </a:r>
          <a:endParaRPr lang="el-GR" sz="1600" b="1" noProof="0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D5610C2-0A12-494A-AC46-8DD17C08B09F}" type="parTrans" cxnId="{32E90211-17E0-4DDF-9274-DD3E46D811B8}">
      <dgm:prSet/>
      <dgm:spPr/>
      <dgm:t>
        <a:bodyPr rtlCol="0"/>
        <a:lstStyle/>
        <a:p>
          <a:pPr rtl="0"/>
          <a:endParaRPr lang="el-GR" b="1" noProof="0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C8965A1-F755-4945-8AAC-DCF1F68F011E}" type="sibTrans" cxnId="{32E90211-17E0-4DDF-9274-DD3E46D811B8}">
      <dgm:prSet/>
      <dgm:spPr/>
      <dgm:t>
        <a:bodyPr rtlCol="0"/>
        <a:lstStyle/>
        <a:p>
          <a:pPr rtl="0"/>
          <a:endParaRPr lang="el-GR" b="1" noProof="0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DE67C35-BA0E-4D9D-9BCA-8E24F50679F5}">
      <dgm:prSet custT="1"/>
      <dgm:spPr/>
      <dgm:t>
        <a:bodyPr/>
        <a:lstStyle/>
        <a:p>
          <a:r>
            <a:rPr lang="el-GR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Έχω πονοκέφαλο… Τι γίνεται αν είναι </a:t>
          </a:r>
          <a:r>
            <a:rPr lang="el-GR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κορονοϊός</a:t>
          </a:r>
          <a:r>
            <a:rPr lang="el-GR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el-GR" sz="2000" dirty="0"/>
        </a:p>
      </dgm:t>
    </dgm:pt>
    <dgm:pt modelId="{7777EDBC-AE94-4564-B0F9-077FDB6A6E99}" type="parTrans" cxnId="{34E2E564-D48D-4194-92B3-04519AAC4D40}">
      <dgm:prSet/>
      <dgm:spPr/>
      <dgm:t>
        <a:bodyPr/>
        <a:lstStyle/>
        <a:p>
          <a:endParaRPr lang="el-GR"/>
        </a:p>
      </dgm:t>
    </dgm:pt>
    <dgm:pt modelId="{27BFCBB3-42AE-400D-A5F9-D23E36BF1B2D}" type="sibTrans" cxnId="{34E2E564-D48D-4194-92B3-04519AAC4D40}">
      <dgm:prSet/>
      <dgm:spPr/>
      <dgm:t>
        <a:bodyPr/>
        <a:lstStyle/>
        <a:p>
          <a:endParaRPr lang="el-GR"/>
        </a:p>
      </dgm:t>
    </dgm:pt>
    <dgm:pt modelId="{92FA9247-FD63-44A3-89E2-BFAC02A0D821}">
      <dgm:prSet custT="1"/>
      <dgm:spPr/>
      <dgm:t>
        <a:bodyPr/>
        <a:lstStyle/>
        <a:p>
          <a:pPr algn="ctr"/>
          <a:r>
            <a:rPr lang="el-GR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Ίσως το μετέδωσα    σε όλους στη δουλειά χθες…</a:t>
          </a:r>
          <a:endParaRPr lang="el-GR" sz="1800" dirty="0"/>
        </a:p>
      </dgm:t>
    </dgm:pt>
    <dgm:pt modelId="{65157DB2-9FBD-4536-9484-C303416DC712}" type="parTrans" cxnId="{68B6FC04-A0E2-4D10-810A-E7D479751589}">
      <dgm:prSet/>
      <dgm:spPr/>
      <dgm:t>
        <a:bodyPr/>
        <a:lstStyle/>
        <a:p>
          <a:endParaRPr lang="el-GR"/>
        </a:p>
      </dgm:t>
    </dgm:pt>
    <dgm:pt modelId="{612B3C90-6625-406D-9CBE-2263E7518CBB}" type="sibTrans" cxnId="{68B6FC04-A0E2-4D10-810A-E7D479751589}">
      <dgm:prSet/>
      <dgm:spPr/>
      <dgm:t>
        <a:bodyPr/>
        <a:lstStyle/>
        <a:p>
          <a:endParaRPr lang="el-GR"/>
        </a:p>
      </dgm:t>
    </dgm:pt>
    <dgm:pt modelId="{44E59079-4044-4615-844A-2BF6DDD5742E}" type="pres">
      <dgm:prSet presAssocID="{D4503D04-C97E-4622-AE07-D0307CB3B4CA}" presName="cycle" presStyleCnt="0">
        <dgm:presLayoutVars>
          <dgm:dir/>
          <dgm:resizeHandles val="exact"/>
        </dgm:presLayoutVars>
      </dgm:prSet>
      <dgm:spPr/>
    </dgm:pt>
    <dgm:pt modelId="{8207854D-2B51-4A8E-B5AE-10487E87CA78}" type="pres">
      <dgm:prSet presAssocID="{AAC263CB-8256-4B03-92FE-1622698FB3E9}" presName="node" presStyleLbl="node1" presStyleIdx="0" presStyleCnt="4" custScaleX="176622" custScaleY="212263">
        <dgm:presLayoutVars>
          <dgm:bulletEnabled val="1"/>
        </dgm:presLayoutVars>
      </dgm:prSet>
      <dgm:spPr/>
    </dgm:pt>
    <dgm:pt modelId="{3BD308D7-A299-4638-ADDE-05060FAADE0B}" type="pres">
      <dgm:prSet presAssocID="{AAC263CB-8256-4B03-92FE-1622698FB3E9}" presName="spNode" presStyleCnt="0"/>
      <dgm:spPr/>
    </dgm:pt>
    <dgm:pt modelId="{C8571390-81D5-4CB3-85C5-E4D11E7CFD6A}" type="pres">
      <dgm:prSet presAssocID="{808B76D0-8EC7-469A-93AC-7A6017188A9D}" presName="sibTrans" presStyleLbl="sibTrans1D1" presStyleIdx="0" presStyleCnt="4"/>
      <dgm:spPr/>
    </dgm:pt>
    <dgm:pt modelId="{6012FFE5-38CB-492E-BA5A-C6F201B99467}" type="pres">
      <dgm:prSet presAssocID="{6DE67C35-BA0E-4D9D-9BCA-8E24F50679F5}" presName="node" presStyleLbl="node1" presStyleIdx="1" presStyleCnt="4" custScaleX="183372" custScaleY="143006">
        <dgm:presLayoutVars>
          <dgm:bulletEnabled val="1"/>
        </dgm:presLayoutVars>
      </dgm:prSet>
      <dgm:spPr/>
    </dgm:pt>
    <dgm:pt modelId="{E0BC1627-9C8C-4D37-859C-BB4BD2BABA94}" type="pres">
      <dgm:prSet presAssocID="{6DE67C35-BA0E-4D9D-9BCA-8E24F50679F5}" presName="spNode" presStyleCnt="0"/>
      <dgm:spPr/>
    </dgm:pt>
    <dgm:pt modelId="{F44F9FF4-32B7-480F-AEC2-2371C943376E}" type="pres">
      <dgm:prSet presAssocID="{27BFCBB3-42AE-400D-A5F9-D23E36BF1B2D}" presName="sibTrans" presStyleLbl="sibTrans1D1" presStyleIdx="1" presStyleCnt="4"/>
      <dgm:spPr/>
    </dgm:pt>
    <dgm:pt modelId="{67912A12-87E0-4A47-BBF4-9E6E55A5C9B0}" type="pres">
      <dgm:prSet presAssocID="{92FA9247-FD63-44A3-89E2-BFAC02A0D821}" presName="node" presStyleLbl="node1" presStyleIdx="2" presStyleCnt="4" custScaleX="157048" custScaleY="186876">
        <dgm:presLayoutVars>
          <dgm:bulletEnabled val="1"/>
        </dgm:presLayoutVars>
      </dgm:prSet>
      <dgm:spPr/>
    </dgm:pt>
    <dgm:pt modelId="{5402AED1-4458-4D76-8D58-BC6F231905BD}" type="pres">
      <dgm:prSet presAssocID="{92FA9247-FD63-44A3-89E2-BFAC02A0D821}" presName="spNode" presStyleCnt="0"/>
      <dgm:spPr/>
    </dgm:pt>
    <dgm:pt modelId="{810111E9-2065-4A44-BB2E-7F4C7AEC8463}" type="pres">
      <dgm:prSet presAssocID="{612B3C90-6625-406D-9CBE-2263E7518CBB}" presName="sibTrans" presStyleLbl="sibTrans1D1" presStyleIdx="2" presStyleCnt="4"/>
      <dgm:spPr/>
    </dgm:pt>
    <dgm:pt modelId="{189DFD5B-E336-4C25-B91A-5BA538A2118E}" type="pres">
      <dgm:prSet presAssocID="{76D56F19-2708-49DB-8F92-D8AC45F23A9A}" presName="node" presStyleLbl="node1" presStyleIdx="3" presStyleCnt="4" custScaleX="161847" custScaleY="141003">
        <dgm:presLayoutVars>
          <dgm:bulletEnabled val="1"/>
        </dgm:presLayoutVars>
      </dgm:prSet>
      <dgm:spPr/>
    </dgm:pt>
    <dgm:pt modelId="{6F49F479-5DE3-4E1C-9602-1596AE98CFE6}" type="pres">
      <dgm:prSet presAssocID="{76D56F19-2708-49DB-8F92-D8AC45F23A9A}" presName="spNode" presStyleCnt="0"/>
      <dgm:spPr/>
    </dgm:pt>
    <dgm:pt modelId="{5ACEEF5B-7780-407E-9A1B-DD9AD3C9D5C6}" type="pres">
      <dgm:prSet presAssocID="{EC8965A1-F755-4945-8AAC-DCF1F68F011E}" presName="sibTrans" presStyleLbl="sibTrans1D1" presStyleIdx="3" presStyleCnt="4"/>
      <dgm:spPr/>
    </dgm:pt>
  </dgm:ptLst>
  <dgm:cxnLst>
    <dgm:cxn modelId="{68B6FC04-A0E2-4D10-810A-E7D479751589}" srcId="{D4503D04-C97E-4622-AE07-D0307CB3B4CA}" destId="{92FA9247-FD63-44A3-89E2-BFAC02A0D821}" srcOrd="2" destOrd="0" parTransId="{65157DB2-9FBD-4536-9484-C303416DC712}" sibTransId="{612B3C90-6625-406D-9CBE-2263E7518CBB}"/>
    <dgm:cxn modelId="{B8012909-31CC-4651-B917-AA40A0B19C60}" type="presOf" srcId="{808B76D0-8EC7-469A-93AC-7A6017188A9D}" destId="{C8571390-81D5-4CB3-85C5-E4D11E7CFD6A}" srcOrd="0" destOrd="0" presId="urn:microsoft.com/office/officeart/2005/8/layout/cycle6"/>
    <dgm:cxn modelId="{32E90211-17E0-4DDF-9274-DD3E46D811B8}" srcId="{D4503D04-C97E-4622-AE07-D0307CB3B4CA}" destId="{76D56F19-2708-49DB-8F92-D8AC45F23A9A}" srcOrd="3" destOrd="0" parTransId="{9D5610C2-0A12-494A-AC46-8DD17C08B09F}" sibTransId="{EC8965A1-F755-4945-8AAC-DCF1F68F011E}"/>
    <dgm:cxn modelId="{E9B45418-3F9C-4FD1-887F-D18ED29E1464}" type="presOf" srcId="{27BFCBB3-42AE-400D-A5F9-D23E36BF1B2D}" destId="{F44F9FF4-32B7-480F-AEC2-2371C943376E}" srcOrd="0" destOrd="0" presId="urn:microsoft.com/office/officeart/2005/8/layout/cycle6"/>
    <dgm:cxn modelId="{D9ED6332-D943-4562-AACB-A06F7BB4D807}" type="presOf" srcId="{612B3C90-6625-406D-9CBE-2263E7518CBB}" destId="{810111E9-2065-4A44-BB2E-7F4C7AEC8463}" srcOrd="0" destOrd="0" presId="urn:microsoft.com/office/officeart/2005/8/layout/cycle6"/>
    <dgm:cxn modelId="{E233B93A-B7D6-45BC-B21A-9A20BF726079}" type="presOf" srcId="{92FA9247-FD63-44A3-89E2-BFAC02A0D821}" destId="{67912A12-87E0-4A47-BBF4-9E6E55A5C9B0}" srcOrd="0" destOrd="0" presId="urn:microsoft.com/office/officeart/2005/8/layout/cycle6"/>
    <dgm:cxn modelId="{543E8744-CB30-49DE-AF2B-4CD39E66B57D}" type="presOf" srcId="{76D56F19-2708-49DB-8F92-D8AC45F23A9A}" destId="{189DFD5B-E336-4C25-B91A-5BA538A2118E}" srcOrd="0" destOrd="0" presId="urn:microsoft.com/office/officeart/2005/8/layout/cycle6"/>
    <dgm:cxn modelId="{34E2E564-D48D-4194-92B3-04519AAC4D40}" srcId="{D4503D04-C97E-4622-AE07-D0307CB3B4CA}" destId="{6DE67C35-BA0E-4D9D-9BCA-8E24F50679F5}" srcOrd="1" destOrd="0" parTransId="{7777EDBC-AE94-4564-B0F9-077FDB6A6E99}" sibTransId="{27BFCBB3-42AE-400D-A5F9-D23E36BF1B2D}"/>
    <dgm:cxn modelId="{B37EDD4B-343D-4F96-9CAD-7FE23EC43B88}" type="presOf" srcId="{EC8965A1-F755-4945-8AAC-DCF1F68F011E}" destId="{5ACEEF5B-7780-407E-9A1B-DD9AD3C9D5C6}" srcOrd="0" destOrd="0" presId="urn:microsoft.com/office/officeart/2005/8/layout/cycle6"/>
    <dgm:cxn modelId="{C5E94186-9CB6-4C42-92B3-C546CC53A7B9}" srcId="{D4503D04-C97E-4622-AE07-D0307CB3B4CA}" destId="{AAC263CB-8256-4B03-92FE-1622698FB3E9}" srcOrd="0" destOrd="0" parTransId="{0BEED663-FC38-4EAD-940F-4C475D2C87DB}" sibTransId="{808B76D0-8EC7-469A-93AC-7A6017188A9D}"/>
    <dgm:cxn modelId="{E2C13D93-6E17-47AC-97CF-B0B259226211}" type="presOf" srcId="{6DE67C35-BA0E-4D9D-9BCA-8E24F50679F5}" destId="{6012FFE5-38CB-492E-BA5A-C6F201B99467}" srcOrd="0" destOrd="0" presId="urn:microsoft.com/office/officeart/2005/8/layout/cycle6"/>
    <dgm:cxn modelId="{F90035AD-DBAC-4CA9-AA0A-714D22095450}" type="presOf" srcId="{D4503D04-C97E-4622-AE07-D0307CB3B4CA}" destId="{44E59079-4044-4615-844A-2BF6DDD5742E}" srcOrd="0" destOrd="0" presId="urn:microsoft.com/office/officeart/2005/8/layout/cycle6"/>
    <dgm:cxn modelId="{839722B2-0B9D-4B60-875E-31C70C790265}" type="presOf" srcId="{AAC263CB-8256-4B03-92FE-1622698FB3E9}" destId="{8207854D-2B51-4A8E-B5AE-10487E87CA78}" srcOrd="0" destOrd="0" presId="urn:microsoft.com/office/officeart/2005/8/layout/cycle6"/>
    <dgm:cxn modelId="{26CB1FEB-1370-4614-92B2-B054D6C4BFAD}" type="presParOf" srcId="{44E59079-4044-4615-844A-2BF6DDD5742E}" destId="{8207854D-2B51-4A8E-B5AE-10487E87CA78}" srcOrd="0" destOrd="0" presId="urn:microsoft.com/office/officeart/2005/8/layout/cycle6"/>
    <dgm:cxn modelId="{46E1F505-6388-44AF-B512-07C548A8338D}" type="presParOf" srcId="{44E59079-4044-4615-844A-2BF6DDD5742E}" destId="{3BD308D7-A299-4638-ADDE-05060FAADE0B}" srcOrd="1" destOrd="0" presId="urn:microsoft.com/office/officeart/2005/8/layout/cycle6"/>
    <dgm:cxn modelId="{90E711E1-8E37-4F9E-8AB6-1FE5F3C7553D}" type="presParOf" srcId="{44E59079-4044-4615-844A-2BF6DDD5742E}" destId="{C8571390-81D5-4CB3-85C5-E4D11E7CFD6A}" srcOrd="2" destOrd="0" presId="urn:microsoft.com/office/officeart/2005/8/layout/cycle6"/>
    <dgm:cxn modelId="{A11EA178-C0FD-4F01-B3F5-471577CFBDBD}" type="presParOf" srcId="{44E59079-4044-4615-844A-2BF6DDD5742E}" destId="{6012FFE5-38CB-492E-BA5A-C6F201B99467}" srcOrd="3" destOrd="0" presId="urn:microsoft.com/office/officeart/2005/8/layout/cycle6"/>
    <dgm:cxn modelId="{508626AD-D128-4BE0-8301-275E73922310}" type="presParOf" srcId="{44E59079-4044-4615-844A-2BF6DDD5742E}" destId="{E0BC1627-9C8C-4D37-859C-BB4BD2BABA94}" srcOrd="4" destOrd="0" presId="urn:microsoft.com/office/officeart/2005/8/layout/cycle6"/>
    <dgm:cxn modelId="{D16794F5-AE57-46D1-8BF4-C199808F28FC}" type="presParOf" srcId="{44E59079-4044-4615-844A-2BF6DDD5742E}" destId="{F44F9FF4-32B7-480F-AEC2-2371C943376E}" srcOrd="5" destOrd="0" presId="urn:microsoft.com/office/officeart/2005/8/layout/cycle6"/>
    <dgm:cxn modelId="{8BDD8F43-30D2-4C47-A5C5-8A7D125FCEDF}" type="presParOf" srcId="{44E59079-4044-4615-844A-2BF6DDD5742E}" destId="{67912A12-87E0-4A47-BBF4-9E6E55A5C9B0}" srcOrd="6" destOrd="0" presId="urn:microsoft.com/office/officeart/2005/8/layout/cycle6"/>
    <dgm:cxn modelId="{5790411B-31D0-49DD-AD30-DF1A057521F2}" type="presParOf" srcId="{44E59079-4044-4615-844A-2BF6DDD5742E}" destId="{5402AED1-4458-4D76-8D58-BC6F231905BD}" srcOrd="7" destOrd="0" presId="urn:microsoft.com/office/officeart/2005/8/layout/cycle6"/>
    <dgm:cxn modelId="{240C2656-EEAD-44D4-B60A-F6E26F3920D6}" type="presParOf" srcId="{44E59079-4044-4615-844A-2BF6DDD5742E}" destId="{810111E9-2065-4A44-BB2E-7F4C7AEC8463}" srcOrd="8" destOrd="0" presId="urn:microsoft.com/office/officeart/2005/8/layout/cycle6"/>
    <dgm:cxn modelId="{B236F409-DAE6-4262-BCB6-4E3EB3842410}" type="presParOf" srcId="{44E59079-4044-4615-844A-2BF6DDD5742E}" destId="{189DFD5B-E336-4C25-B91A-5BA538A2118E}" srcOrd="9" destOrd="0" presId="urn:microsoft.com/office/officeart/2005/8/layout/cycle6"/>
    <dgm:cxn modelId="{C5E8BEEB-5613-4831-B709-6807B41D380A}" type="presParOf" srcId="{44E59079-4044-4615-844A-2BF6DDD5742E}" destId="{6F49F479-5DE3-4E1C-9602-1596AE98CFE6}" srcOrd="10" destOrd="0" presId="urn:microsoft.com/office/officeart/2005/8/layout/cycle6"/>
    <dgm:cxn modelId="{D991BBDE-173D-4492-9A80-08ECF8E7AD22}" type="presParOf" srcId="{44E59079-4044-4615-844A-2BF6DDD5742E}" destId="{5ACEEF5B-7780-407E-9A1B-DD9AD3C9D5C6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07854D-2B51-4A8E-B5AE-10487E87CA78}">
      <dsp:nvSpPr>
        <dsp:cNvPr id="0" name=""/>
        <dsp:cNvSpPr/>
      </dsp:nvSpPr>
      <dsp:spPr>
        <a:xfrm>
          <a:off x="1089137" y="-453737"/>
          <a:ext cx="2480689" cy="193782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Αλυσίδα σκέψεων και εικόνων , ανεξέλεγκτη και καθηλωτική, όταν οδηγείται σε καταστροφικές και απίθανες κατευθύνσεις</a:t>
          </a:r>
          <a:endParaRPr lang="el-GR" sz="1600" b="1" kern="1200" noProof="0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183734" y="-359140"/>
        <a:ext cx="2291495" cy="1748634"/>
      </dsp:txXfrm>
    </dsp:sp>
    <dsp:sp modelId="{C8571390-81D5-4CB3-85C5-E4D11E7CFD6A}">
      <dsp:nvSpPr>
        <dsp:cNvPr id="0" name=""/>
        <dsp:cNvSpPr/>
      </dsp:nvSpPr>
      <dsp:spPr>
        <a:xfrm>
          <a:off x="820598" y="515176"/>
          <a:ext cx="3017766" cy="3017766"/>
        </a:xfrm>
        <a:custGeom>
          <a:avLst/>
          <a:gdLst/>
          <a:ahLst/>
          <a:cxnLst/>
          <a:rect l="0" t="0" r="0" b="0"/>
          <a:pathLst>
            <a:path>
              <a:moveTo>
                <a:pt x="2750586" y="651618"/>
              </a:moveTo>
              <a:arcTo wR="1508883" hR="1508883" stAng="19522742" swAng="533770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12FFE5-38CB-492E-BA5A-C6F201B99467}">
      <dsp:nvSpPr>
        <dsp:cNvPr id="0" name=""/>
        <dsp:cNvSpPr/>
      </dsp:nvSpPr>
      <dsp:spPr>
        <a:xfrm>
          <a:off x="2550617" y="1371282"/>
          <a:ext cx="2575494" cy="1305555"/>
        </a:xfrm>
        <a:prstGeom prst="roundRect">
          <a:avLst/>
        </a:prstGeom>
        <a:gradFill rotWithShape="0">
          <a:gsLst>
            <a:gs pos="0">
              <a:schemeClr val="accent2">
                <a:hueOff val="-294232"/>
                <a:satOff val="1406"/>
                <a:lumOff val="1961"/>
                <a:alphaOff val="0"/>
                <a:satMod val="100000"/>
                <a:lumMod val="100000"/>
              </a:schemeClr>
            </a:gs>
            <a:gs pos="50000">
              <a:schemeClr val="accent2">
                <a:hueOff val="-294232"/>
                <a:satOff val="1406"/>
                <a:lumOff val="1961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hueOff val="-294232"/>
                <a:satOff val="1406"/>
                <a:lumOff val="1961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Έχω πονοκέφαλο… Τι γίνεται αν είναι </a:t>
          </a:r>
          <a:r>
            <a:rPr lang="el-GR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κορονοϊός</a:t>
          </a:r>
          <a:r>
            <a:rPr lang="el-GR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el-GR" sz="2000" kern="1200" dirty="0"/>
        </a:p>
      </dsp:txBody>
      <dsp:txXfrm>
        <a:off x="2614349" y="1435014"/>
        <a:ext cx="2448030" cy="1178091"/>
      </dsp:txXfrm>
    </dsp:sp>
    <dsp:sp modelId="{F44F9FF4-32B7-480F-AEC2-2371C943376E}">
      <dsp:nvSpPr>
        <dsp:cNvPr id="0" name=""/>
        <dsp:cNvSpPr/>
      </dsp:nvSpPr>
      <dsp:spPr>
        <a:xfrm>
          <a:off x="820598" y="515176"/>
          <a:ext cx="3017766" cy="3017766"/>
        </a:xfrm>
        <a:custGeom>
          <a:avLst/>
          <a:gdLst/>
          <a:ahLst/>
          <a:cxnLst/>
          <a:rect l="0" t="0" r="0" b="0"/>
          <a:pathLst>
            <a:path>
              <a:moveTo>
                <a:pt x="2867273" y="2165773"/>
              </a:moveTo>
              <a:arcTo wR="1508883" hR="1508883" stAng="1548449" swAng="1023297"/>
            </a:path>
          </a:pathLst>
        </a:custGeom>
        <a:noFill/>
        <a:ln w="6350" cap="flat" cmpd="sng" algn="ctr">
          <a:solidFill>
            <a:schemeClr val="accent2">
              <a:hueOff val="-294232"/>
              <a:satOff val="1406"/>
              <a:lumOff val="196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912A12-87E0-4A47-BBF4-9E6E55A5C9B0}">
      <dsp:nvSpPr>
        <dsp:cNvPr id="0" name=""/>
        <dsp:cNvSpPr/>
      </dsp:nvSpPr>
      <dsp:spPr>
        <a:xfrm>
          <a:off x="1226597" y="2679913"/>
          <a:ext cx="2205768" cy="1706060"/>
        </a:xfrm>
        <a:prstGeom prst="roundRect">
          <a:avLst/>
        </a:prstGeom>
        <a:gradFill rotWithShape="0">
          <a:gsLst>
            <a:gs pos="0">
              <a:schemeClr val="accent2">
                <a:hueOff val="-588464"/>
                <a:satOff val="2812"/>
                <a:lumOff val="3922"/>
                <a:alphaOff val="0"/>
                <a:satMod val="100000"/>
                <a:lumMod val="100000"/>
              </a:schemeClr>
            </a:gs>
            <a:gs pos="50000">
              <a:schemeClr val="accent2">
                <a:hueOff val="-588464"/>
                <a:satOff val="2812"/>
                <a:lumOff val="3922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hueOff val="-588464"/>
                <a:satOff val="2812"/>
                <a:lumOff val="3922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Ίσως το μετέδωσα    σε όλους στη δουλειά χθες…</a:t>
          </a:r>
          <a:endParaRPr lang="el-GR" sz="1800" kern="1200" dirty="0"/>
        </a:p>
      </dsp:txBody>
      <dsp:txXfrm>
        <a:off x="1309880" y="2763196"/>
        <a:ext cx="2039202" cy="1539494"/>
      </dsp:txXfrm>
    </dsp:sp>
    <dsp:sp modelId="{810111E9-2065-4A44-BB2E-7F4C7AEC8463}">
      <dsp:nvSpPr>
        <dsp:cNvPr id="0" name=""/>
        <dsp:cNvSpPr/>
      </dsp:nvSpPr>
      <dsp:spPr>
        <a:xfrm>
          <a:off x="820598" y="515176"/>
          <a:ext cx="3017766" cy="3017766"/>
        </a:xfrm>
        <a:custGeom>
          <a:avLst/>
          <a:gdLst/>
          <a:ahLst/>
          <a:cxnLst/>
          <a:rect l="0" t="0" r="0" b="0"/>
          <a:pathLst>
            <a:path>
              <a:moveTo>
                <a:pt x="402820" y="2535213"/>
              </a:moveTo>
              <a:arcTo wR="1508883" hR="1508883" stAng="8228482" swAng="1045910"/>
            </a:path>
          </a:pathLst>
        </a:custGeom>
        <a:noFill/>
        <a:ln w="6350" cap="flat" cmpd="sng" algn="ctr">
          <a:solidFill>
            <a:schemeClr val="accent2">
              <a:hueOff val="-588464"/>
              <a:satOff val="2812"/>
              <a:lumOff val="392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9DFD5B-E336-4C25-B91A-5BA538A2118E}">
      <dsp:nvSpPr>
        <dsp:cNvPr id="0" name=""/>
        <dsp:cNvSpPr/>
      </dsp:nvSpPr>
      <dsp:spPr>
        <a:xfrm>
          <a:off x="-315987" y="1380425"/>
          <a:ext cx="2273171" cy="1287268"/>
        </a:xfrm>
        <a:prstGeom prst="roundRect">
          <a:avLst/>
        </a:prstGeom>
        <a:gradFill rotWithShape="0">
          <a:gsLst>
            <a:gs pos="0">
              <a:schemeClr val="accent2">
                <a:hueOff val="-882696"/>
                <a:satOff val="4218"/>
                <a:lumOff val="5883"/>
                <a:alphaOff val="0"/>
                <a:satMod val="100000"/>
                <a:lumMod val="100000"/>
              </a:schemeClr>
            </a:gs>
            <a:gs pos="50000">
              <a:schemeClr val="accent2">
                <a:hueOff val="-882696"/>
                <a:satOff val="4218"/>
                <a:lumOff val="5883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hueOff val="-882696"/>
                <a:satOff val="4218"/>
                <a:lumOff val="5883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Θα τα καταφέρω;…είμαι αρκετά υγιής;…αν όχι;…</a:t>
          </a:r>
          <a:endParaRPr lang="el-GR" sz="1600" b="1" kern="1200" noProof="0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-253148" y="1443264"/>
        <a:ext cx="2147493" cy="1161590"/>
      </dsp:txXfrm>
    </dsp:sp>
    <dsp:sp modelId="{5ACEEF5B-7780-407E-9A1B-DD9AD3C9D5C6}">
      <dsp:nvSpPr>
        <dsp:cNvPr id="0" name=""/>
        <dsp:cNvSpPr/>
      </dsp:nvSpPr>
      <dsp:spPr>
        <a:xfrm>
          <a:off x="820598" y="515176"/>
          <a:ext cx="3017766" cy="3017766"/>
        </a:xfrm>
        <a:custGeom>
          <a:avLst/>
          <a:gdLst/>
          <a:ahLst/>
          <a:cxnLst/>
          <a:rect l="0" t="0" r="0" b="0"/>
          <a:pathLst>
            <a:path>
              <a:moveTo>
                <a:pt x="145225" y="862998"/>
              </a:moveTo>
              <a:arcTo wR="1508883" hR="1508883" stAng="12320651" swAng="556378"/>
            </a:path>
          </a:pathLst>
        </a:custGeom>
        <a:noFill/>
        <a:ln w="6350" cap="flat" cmpd="sng" algn="ctr">
          <a:solidFill>
            <a:schemeClr val="accent2">
              <a:hueOff val="-882696"/>
              <a:satOff val="4218"/>
              <a:lumOff val="588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>
            <a:extLst>
              <a:ext uri="{FF2B5EF4-FFF2-40B4-BE49-F238E27FC236}">
                <a16:creationId xmlns:a16="http://schemas.microsoft.com/office/drawing/2014/main" id="{5FEDE2A6-A2F3-445C-A2A9-27419E4A18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5638C17D-EA28-4101-910C-6B4B07F8E8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ECE552-D673-4793-B038-211A64C452D2}" type="datetimeFigureOut">
              <a:rPr lang="el-GR" smtClean="0"/>
              <a:t>9/3/2021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FA866EDF-DC8D-41CB-B786-DBBC4F0BD78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E2F2DB07-8689-479D-B480-688EA6454E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6889C-FBA7-4119-8B01-B6C07B624F1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733462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 noProof="0" dirty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A35A24-791B-412E-B0C6-9435567E2F40}" type="datetimeFigureOut">
              <a:rPr lang="el-GR" noProof="0" smtClean="0"/>
              <a:t>9/3/2021</a:t>
            </a:fld>
            <a:endParaRPr lang="el-GR" noProof="0" dirty="0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 noProof="0" dirty="0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rtl="0"/>
            <a:r>
              <a:rPr lang="el-GR" altLang="zh-CN" sz="1200" b="0" i="0" u="none" strike="noStrike" kern="1200" baseline="0" dirty="0">
                <a:solidFill>
                  <a:srgbClr val="000000"/>
                </a:solidFill>
                <a:latin typeface="Calibri" panose="020F0502020204030204" pitchFamily="34" charset="0"/>
              </a:rPr>
              <a:t>Επεξεργασία στυλ κειμένου υποδείγματος</a:t>
            </a:r>
          </a:p>
          <a:p>
            <a:pPr lvl="1"/>
            <a:r>
              <a:rPr lang="el-GR" noProof="0" dirty="0"/>
              <a:t>Δεύτερο επίπεδο</a:t>
            </a:r>
          </a:p>
          <a:p>
            <a:pPr lvl="2"/>
            <a:r>
              <a:rPr lang="el-GR" noProof="0" dirty="0"/>
              <a:t>Τρίτο επίπεδο</a:t>
            </a:r>
          </a:p>
          <a:p>
            <a:pPr lvl="3"/>
            <a:r>
              <a:rPr lang="el-GR" noProof="0" dirty="0"/>
              <a:t>Τέταρτο επίπεδο</a:t>
            </a:r>
          </a:p>
          <a:p>
            <a:pPr lvl="4"/>
            <a:r>
              <a:rPr lang="el-GR" noProof="0" dirty="0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 noProof="0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7A1E00-BA25-4DEE-B3D6-73954D455181}" type="slidenum">
              <a:rPr lang="el-GR" noProof="0" smtClean="0"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22684708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el-GR" altLang="zh-CN" sz="1200" b="0" i="0" u="none" strike="noStrike" kern="1200" baseline="0" smtClean="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A1E00-BA25-4DEE-B3D6-73954D455181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1172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A1E00-BA25-4DEE-B3D6-73954D455181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02836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A1E00-BA25-4DEE-B3D6-73954D455181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25843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A1E00-BA25-4DEE-B3D6-73954D455181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56092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Ορθογώνιο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Ορθογώνιο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Ορθογώνιο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Ορθογώνιο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Ομάδα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Ευθεία γραμμή σύνδεσης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Ευθεία γραμμή σύνδεσης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Ευθεία γραμμή σύνδεσης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Τίτλος 1"/>
          <p:cNvSpPr>
            <a:spLocks noGrp="1"/>
          </p:cNvSpPr>
          <p:nvPr>
            <p:ph type="ctrTitle" hasCustomPrompt="1"/>
          </p:nvPr>
        </p:nvSpPr>
        <p:spPr>
          <a:xfrm>
            <a:off x="1561708" y="2091263"/>
            <a:ext cx="9068586" cy="2590800"/>
          </a:xfrm>
        </p:spPr>
        <p:txBody>
          <a:bodyPr tIns="45720" bIns="45720" rtlCol="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pPr rtl="0"/>
            <a:r>
              <a:rPr lang="el-GR" noProof="0" dirty="0"/>
              <a:t>Κάντε κλικ για να επεξεργαστείτε το 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 hasCustomPrompt="1"/>
          </p:nvPr>
        </p:nvSpPr>
        <p:spPr>
          <a:xfrm>
            <a:off x="1562100" y="4682062"/>
            <a:ext cx="9070848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l-GR" noProof="0" dirty="0"/>
              <a:t>Κάντε κλικ για να επεξεργαστείτε το Στυλ κύριου υπότιτλου</a:t>
            </a:r>
          </a:p>
        </p:txBody>
      </p:sp>
      <p:sp>
        <p:nvSpPr>
          <p:cNvPr id="20" name="Σύμβολο κράτησης θέσης ημερομηνίας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Tahoma" panose="020B0604030504040204" pitchFamily="34" charset="0"/>
              </a:defRPr>
            </a:lvl1pPr>
          </a:lstStyle>
          <a:p>
            <a:fld id="{185CCB60-566C-4DCB-8CB3-9CF649DC6D32}" type="datetime1">
              <a:rPr lang="el-GR" smtClean="0"/>
              <a:pPr/>
              <a:t>9/3/2021</a:t>
            </a:fld>
            <a:endParaRPr lang="el-GR" dirty="0"/>
          </a:p>
        </p:txBody>
      </p:sp>
      <p:sp>
        <p:nvSpPr>
          <p:cNvPr id="21" name="Σύμβολο κράτησης θέσης υποσέλιδου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l-GR" noProof="0" dirty="0"/>
          </a:p>
        </p:txBody>
      </p:sp>
      <p:sp>
        <p:nvSpPr>
          <p:cNvPr id="22" name="Σύμβολο κράτησης θέσης αριθμού διαφάνειας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l-GR" noProof="0"/>
              <a:t>Κάντε κλικ για να επεξεργαστείτε το 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el-GR" noProof="0"/>
              <a:t>Επεξεργασία στυλ κειμένου υποδείγματος</a:t>
            </a:r>
          </a:p>
          <a:p>
            <a:pPr lvl="1" rtl="0"/>
            <a:r>
              <a:rPr lang="el-GR" noProof="0"/>
              <a:t>Δεύτερου επιπέδου</a:t>
            </a:r>
          </a:p>
          <a:p>
            <a:pPr lvl="2" rtl="0"/>
            <a:r>
              <a:rPr lang="el-GR" noProof="0"/>
              <a:t>Τρίτου επιπέδου</a:t>
            </a:r>
          </a:p>
          <a:p>
            <a:pPr lvl="3" rtl="0"/>
            <a:r>
              <a:rPr lang="el-GR" noProof="0"/>
              <a:t>Τέταρτου επιπέδου</a:t>
            </a:r>
          </a:p>
          <a:p>
            <a:pPr lvl="4" rtl="0"/>
            <a:r>
              <a:rPr lang="el-GR" noProof="0"/>
              <a:t>Πέμπτου επιπέδου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FA80B878-5C93-452D-8AE5-A37B62AB4CC3}" type="datetime1">
              <a:rPr lang="el-GR" noProof="0" smtClean="0"/>
              <a:t>9/3/2021</a:t>
            </a:fld>
            <a:endParaRPr lang="el-GR" noProof="0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l-GR" noProof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 hasCustomPrompt="1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el-GR" noProof="0"/>
              <a:t>Κάντε κλικ για να επεξεργαστείτε το 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el-GR" noProof="0"/>
              <a:t>Επεξεργασία στυλ κειμένου υποδείγματος</a:t>
            </a:r>
          </a:p>
          <a:p>
            <a:pPr lvl="1" rtl="0"/>
            <a:r>
              <a:rPr lang="el-GR" noProof="0"/>
              <a:t>Δεύτερου επιπέδου</a:t>
            </a:r>
          </a:p>
          <a:p>
            <a:pPr lvl="2" rtl="0"/>
            <a:r>
              <a:rPr lang="el-GR" noProof="0"/>
              <a:t>Τρίτου επιπέδου</a:t>
            </a:r>
          </a:p>
          <a:p>
            <a:pPr lvl="3" rtl="0"/>
            <a:r>
              <a:rPr lang="el-GR" noProof="0"/>
              <a:t>Τέταρτου επιπέδου</a:t>
            </a:r>
          </a:p>
          <a:p>
            <a:pPr lvl="4" rtl="0"/>
            <a:r>
              <a:rPr lang="el-GR" noProof="0"/>
              <a:t>Πέμπτου επιπέδου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951CFC9D-DFD0-4B0F-9265-8685B6F4F929}" type="datetime1">
              <a:rPr lang="el-GR" noProof="0" smtClean="0"/>
              <a:t>9/3/2021</a:t>
            </a:fld>
            <a:endParaRPr lang="el-GR" noProof="0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l-GR" noProof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l-GR" noProof="0"/>
              <a:t>Κάντε κλικ για να επεξεργαστείτε το 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 sz="1800"/>
            </a:lvl1pPr>
          </a:lstStyle>
          <a:p>
            <a:pPr lvl="0" rtl="0"/>
            <a:r>
              <a:rPr lang="el-GR" noProof="0"/>
              <a:t>Επεξεργασία στυλ κειμένου υποδείγματος</a:t>
            </a:r>
          </a:p>
          <a:p>
            <a:pPr lvl="1" rtl="0"/>
            <a:r>
              <a:rPr lang="el-GR" noProof="0"/>
              <a:t>Δεύτερου επιπέδου</a:t>
            </a:r>
          </a:p>
          <a:p>
            <a:pPr lvl="2" rtl="0"/>
            <a:r>
              <a:rPr lang="el-GR" noProof="0"/>
              <a:t>Τρίτου επιπέδου</a:t>
            </a:r>
          </a:p>
          <a:p>
            <a:pPr lvl="3" rtl="0"/>
            <a:r>
              <a:rPr lang="el-GR" noProof="0"/>
              <a:t>Τέταρτου επιπέδου</a:t>
            </a:r>
          </a:p>
          <a:p>
            <a:pPr lvl="4" rtl="0"/>
            <a:r>
              <a:rPr lang="el-GR" noProof="0"/>
              <a:t>Πέμπτου επιπέδου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68160D26-378D-4BCB-90D7-EDC97FD6F6CE}" type="datetime1">
              <a:rPr lang="el-GR" noProof="0" smtClean="0"/>
              <a:t>9/3/2021</a:t>
            </a:fld>
            <a:endParaRPr lang="el-GR" noProof="0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l-GR" noProof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Ορθογώνιο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Ορθογώνιο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Ορθογώνιο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Ορθογώνιο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Ομάδα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Ευθεία γραμμή σύνδεσης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Ευθεία γραμμή σύνδεσης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Ευθεία γραμμή σύνδεσης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1563623" y="2094309"/>
            <a:ext cx="9070848" cy="2587752"/>
          </a:xfrm>
        </p:spPr>
        <p:txBody>
          <a:bodyPr rtlCol="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pPr rtl="0"/>
            <a:r>
              <a:rPr lang="el-GR" noProof="0" dirty="0"/>
              <a:t>Κάντε κλικ για να επεξεργαστείτε το 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 hasCustomPrompt="1"/>
          </p:nvPr>
        </p:nvSpPr>
        <p:spPr>
          <a:xfrm>
            <a:off x="1563624" y="4682062"/>
            <a:ext cx="9070848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l-GR" noProof="0"/>
              <a:t>Επεξεργασία στυλ κειμένου υποδείγματος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fld id="{4107B721-C4A9-4BF6-8612-3026F54BF463}" type="datetime1">
              <a:rPr lang="el-GR" smtClean="0"/>
              <a:pPr/>
              <a:t>9/3/2021</a:t>
            </a:fld>
            <a:endParaRPr lang="el-GR" dirty="0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l-GR" noProof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l-GR" noProof="0"/>
              <a:t>Κάντε κλικ για να επεξεργαστείτε το 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 hasCustomPrompt="1"/>
          </p:nvPr>
        </p:nvSpPr>
        <p:spPr>
          <a:xfrm>
            <a:off x="106680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l-GR" noProof="0"/>
              <a:t>Επεξεργασία στυλ κειμένου υποδείγματος</a:t>
            </a:r>
          </a:p>
          <a:p>
            <a:pPr lvl="1" rtl="0"/>
            <a:r>
              <a:rPr lang="el-GR" noProof="0"/>
              <a:t>Δεύτερου επιπέδου</a:t>
            </a:r>
          </a:p>
          <a:p>
            <a:pPr lvl="2" rtl="0"/>
            <a:r>
              <a:rPr lang="el-GR" noProof="0"/>
              <a:t>Τρίτου επιπέδου</a:t>
            </a:r>
          </a:p>
          <a:p>
            <a:pPr lvl="3" rtl="0"/>
            <a:r>
              <a:rPr lang="el-GR" noProof="0"/>
              <a:t>Τέταρτου επιπέδου</a:t>
            </a:r>
          </a:p>
          <a:p>
            <a:pPr lvl="4" rtl="0"/>
            <a:r>
              <a:rPr lang="el-GR" noProof="0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 hasCustomPrompt="1"/>
          </p:nvPr>
        </p:nvSpPr>
        <p:spPr>
          <a:xfrm>
            <a:off x="637032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l-GR" noProof="0"/>
              <a:t>Επεξεργασία στυλ κειμένου υποδείγματος</a:t>
            </a:r>
          </a:p>
          <a:p>
            <a:pPr lvl="1" rtl="0"/>
            <a:r>
              <a:rPr lang="el-GR" noProof="0"/>
              <a:t>Δεύτερου επιπέδου</a:t>
            </a:r>
          </a:p>
          <a:p>
            <a:pPr lvl="2" rtl="0"/>
            <a:r>
              <a:rPr lang="el-GR" noProof="0"/>
              <a:t>Τρίτου επιπέδου</a:t>
            </a:r>
          </a:p>
          <a:p>
            <a:pPr lvl="3" rtl="0"/>
            <a:r>
              <a:rPr lang="el-GR" noProof="0"/>
              <a:t>Τέταρτου επιπέδου</a:t>
            </a:r>
          </a:p>
          <a:p>
            <a:pPr lvl="4" rtl="0"/>
            <a:r>
              <a:rPr lang="el-GR" noProof="0"/>
              <a:t>Πέμπτου επιπέδου</a:t>
            </a:r>
          </a:p>
        </p:txBody>
      </p:sp>
      <p:sp>
        <p:nvSpPr>
          <p:cNvPr id="5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976FC02E-8994-4922-9849-A2DB311A3726}" type="datetime1">
              <a:rPr lang="el-GR" noProof="0" smtClean="0"/>
              <a:t>9/3/2021</a:t>
            </a:fld>
            <a:endParaRPr lang="el-GR" noProof="0"/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l-GR" noProof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l-GR" noProof="0"/>
              <a:t>Κάντε κλικ για να επεξεργαστείτε το 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 hasCustomPrompt="1"/>
          </p:nvPr>
        </p:nvSpPr>
        <p:spPr>
          <a:xfrm>
            <a:off x="106984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0" dirty="0"/>
              <a:t>Επεξεργασία στυλ κειμένου υποδείγματος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 hasCustomPrompt="1"/>
          </p:nvPr>
        </p:nvSpPr>
        <p:spPr>
          <a:xfrm>
            <a:off x="1069848" y="2755898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l-GR" noProof="0"/>
              <a:t>Επεξεργασία στυλ κειμένου υποδείγματος</a:t>
            </a:r>
          </a:p>
          <a:p>
            <a:pPr lvl="1" rtl="0"/>
            <a:r>
              <a:rPr lang="el-GR" noProof="0"/>
              <a:t>Δεύτερου επιπέδου</a:t>
            </a:r>
          </a:p>
          <a:p>
            <a:pPr lvl="2" rtl="0"/>
            <a:r>
              <a:rPr lang="el-GR" noProof="0"/>
              <a:t>Τρίτου επιπέδου</a:t>
            </a:r>
          </a:p>
          <a:p>
            <a:pPr lvl="3" rtl="0"/>
            <a:r>
              <a:rPr lang="el-GR" noProof="0"/>
              <a:t>Τέταρτου επιπέδου</a:t>
            </a:r>
          </a:p>
          <a:p>
            <a:pPr lvl="4" rtl="0"/>
            <a:r>
              <a:rPr lang="el-GR" noProof="0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 hasCustomPrompt="1"/>
          </p:nvPr>
        </p:nvSpPr>
        <p:spPr>
          <a:xfrm>
            <a:off x="637336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0"/>
              <a:t>Επεξεργασία στυλ κειμένου υποδείγματος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 hasCustomPrompt="1"/>
          </p:nvPr>
        </p:nvSpPr>
        <p:spPr>
          <a:xfrm>
            <a:off x="6373368" y="2756581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l-GR" noProof="0"/>
              <a:t>Επεξεργασία στυλ κειμένου υποδείγματος</a:t>
            </a:r>
          </a:p>
          <a:p>
            <a:pPr lvl="1" rtl="0"/>
            <a:r>
              <a:rPr lang="el-GR" noProof="0"/>
              <a:t>Δεύτερου επιπέδου</a:t>
            </a:r>
          </a:p>
          <a:p>
            <a:pPr lvl="2" rtl="0"/>
            <a:r>
              <a:rPr lang="el-GR" noProof="0"/>
              <a:t>Τρίτου επιπέδου</a:t>
            </a:r>
          </a:p>
          <a:p>
            <a:pPr lvl="3" rtl="0"/>
            <a:r>
              <a:rPr lang="el-GR" noProof="0"/>
              <a:t>Τέταρτου επιπέδου</a:t>
            </a:r>
          </a:p>
          <a:p>
            <a:pPr lvl="4" rtl="0"/>
            <a:r>
              <a:rPr lang="el-GR" noProof="0"/>
              <a:t>Πέμπτου επιπέδου</a:t>
            </a:r>
          </a:p>
        </p:txBody>
      </p:sp>
      <p:sp>
        <p:nvSpPr>
          <p:cNvPr id="7" name="Σύμβολο κράτησης θέσης ημερομηνίας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CDB85AC-BF10-436B-9114-10E6B4DBFCA8}" type="datetime1">
              <a:rPr lang="el-GR" noProof="0" smtClean="0"/>
              <a:t>9/3/2021</a:t>
            </a:fld>
            <a:endParaRPr lang="el-GR" noProof="0"/>
          </a:p>
        </p:txBody>
      </p:sp>
      <p:sp>
        <p:nvSpPr>
          <p:cNvPr id="8" name="Σύμβολο κράτησης θέσης υποσέλιδου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l-GR" noProof="0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l-GR" noProof="0"/>
              <a:t>Κάντε κλικ για να επεξεργαστείτε το Στυλ κύριου τίτλου</a:t>
            </a:r>
          </a:p>
        </p:txBody>
      </p:sp>
      <p:sp>
        <p:nvSpPr>
          <p:cNvPr id="3" name="Σύμβολο κράτησης θέσης ημερομηνίας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2C258014-5E2B-49B8-99FF-E28F0E7026C9}" type="datetime1">
              <a:rPr lang="el-GR" noProof="0" smtClean="0"/>
              <a:t>9/3/2021</a:t>
            </a:fld>
            <a:endParaRPr lang="el-GR" noProof="0"/>
          </a:p>
        </p:txBody>
      </p:sp>
      <p:sp>
        <p:nvSpPr>
          <p:cNvPr id="4" name="Σύμβολο κράτησης θέσης υποσέλιδου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l-GR" noProof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ημερομηνίας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628F44E5-AD19-4231-913A-4180C9CFF7F5}" type="datetime1">
              <a:rPr lang="el-GR" noProof="0" smtClean="0"/>
              <a:t>9/3/2021</a:t>
            </a:fld>
            <a:endParaRPr lang="el-GR" noProof="0"/>
          </a:p>
        </p:txBody>
      </p:sp>
      <p:sp>
        <p:nvSpPr>
          <p:cNvPr id="3" name="Σύμβολο κράτησης θέσης υποσέλιδου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l-GR" noProof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Ορθογώνιο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Ορθογώνιο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Ορθογώνιο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9296400" y="607392"/>
            <a:ext cx="2430780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pPr rtl="0"/>
            <a:r>
              <a:rPr lang="el-GR" noProof="0" dirty="0"/>
              <a:t>Κάντε κλικ για να επεξεργαστείτε το 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 hasCustomPrompt="1"/>
          </p:nvPr>
        </p:nvSpPr>
        <p:spPr>
          <a:xfrm>
            <a:off x="790575" y="704850"/>
            <a:ext cx="7562850" cy="51435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l-GR" noProof="0"/>
              <a:t>Επεξεργασία στυλ κειμένου υποδείγματος</a:t>
            </a:r>
          </a:p>
          <a:p>
            <a:pPr lvl="1" rtl="0"/>
            <a:r>
              <a:rPr lang="el-GR" noProof="0"/>
              <a:t>Δεύτερου επιπέδου</a:t>
            </a:r>
          </a:p>
          <a:p>
            <a:pPr lvl="2" rtl="0"/>
            <a:r>
              <a:rPr lang="el-GR" noProof="0"/>
              <a:t>Τρίτου επιπέδου</a:t>
            </a:r>
          </a:p>
          <a:p>
            <a:pPr lvl="3" rtl="0"/>
            <a:r>
              <a:rPr lang="el-GR" noProof="0"/>
              <a:t>Τέταρτου επιπέδου</a:t>
            </a:r>
          </a:p>
          <a:p>
            <a:pPr lvl="4" rtl="0"/>
            <a:r>
              <a:rPr lang="el-GR" noProof="0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0780" cy="35052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/>
              <a:t>Επεξεργασία στυλ κειμένου υποδείγματος</a:t>
            </a:r>
          </a:p>
        </p:txBody>
      </p:sp>
      <p:sp>
        <p:nvSpPr>
          <p:cNvPr id="5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F330C31B-21AD-449F-9AC9-F747AD592B48}" type="datetime1">
              <a:rPr lang="el-GR" noProof="0" smtClean="0"/>
              <a:t>9/3/2021</a:t>
            </a:fld>
            <a:endParaRPr lang="el-GR" noProof="0"/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 rtlCol="0"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l-GR" noProof="0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/>
          </a:p>
        </p:txBody>
      </p:sp>
      <p:sp>
        <p:nvSpPr>
          <p:cNvPr id="11" name="Ορθογώνιο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Ορθογώνιο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Ορθογώνιο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9296400" y="603504"/>
            <a:ext cx="2432304" cy="1645920"/>
          </a:xfrm>
        </p:spPr>
        <p:txBody>
          <a:bodyPr rtlCol="0"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pPr rtl="0"/>
            <a:r>
              <a:rPr lang="el-GR" noProof="0" dirty="0"/>
              <a:t>Κάντε κλικ για να επεξεργαστείτε το Στυλ κύριου τίτλου</a:t>
            </a:r>
          </a:p>
        </p:txBody>
      </p:sp>
      <p:sp>
        <p:nvSpPr>
          <p:cNvPr id="3" name="Θέση εικόνας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l-GR" noProof="0"/>
              <a:t>Κάντε κλικ στο εικονίδιο για να προσθέσετε μια εικόνα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2304" cy="3502152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/>
              <a:t>Επεξεργασία στυλ κειμένου υποδείγματος</a:t>
            </a:r>
          </a:p>
        </p:txBody>
      </p:sp>
      <p:sp>
        <p:nvSpPr>
          <p:cNvPr id="5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E506B9D9-499D-4D76-84B0-CCC5014F5731}" type="datetime1">
              <a:rPr lang="el-GR" noProof="0" smtClean="0"/>
              <a:t>9/3/2021</a:t>
            </a:fld>
            <a:endParaRPr lang="el-GR" noProof="0"/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+mn-cs"/>
              </a:defRPr>
            </a:lvl1pPr>
          </a:lstStyle>
          <a:p>
            <a:endParaRPr lang="el-GR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Ορθογώνιο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l-GR" noProof="0" dirty="0"/>
              <a:t>Κάντε κλικ για να επεξεργαστείτε το 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l-GR" noProof="0" dirty="0"/>
              <a:t>Επεξεργασία στυλ κειμένου υποδείγματος</a:t>
            </a:r>
          </a:p>
          <a:p>
            <a:pPr lvl="1" rtl="0"/>
            <a:r>
              <a:rPr lang="el-GR" noProof="0" dirty="0"/>
              <a:t>Δεύτερου επιπέδου</a:t>
            </a:r>
          </a:p>
          <a:p>
            <a:pPr lvl="2" rtl="0"/>
            <a:r>
              <a:rPr lang="el-GR" noProof="0" dirty="0"/>
              <a:t>Τρίτου επιπέδου</a:t>
            </a:r>
          </a:p>
          <a:p>
            <a:pPr lvl="3" rtl="0"/>
            <a:r>
              <a:rPr lang="el-GR" noProof="0" dirty="0"/>
              <a:t>Τέταρτου επιπέδου</a:t>
            </a:r>
          </a:p>
          <a:p>
            <a:pPr lvl="4" rtl="0"/>
            <a:r>
              <a:rPr lang="el-GR" noProof="0" dirty="0"/>
              <a:t>Πέμπτου επιπέδου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  <a:latin typeface="Tahoma" panose="020B0604030504040204" pitchFamily="34" charset="0"/>
              </a:defRPr>
            </a:lvl1pPr>
          </a:lstStyle>
          <a:p>
            <a:fld id="{4C2FC92F-E724-49AC-B3A6-01FE2B12A3BE}" type="datetime1">
              <a:rPr lang="el-GR" smtClean="0"/>
              <a:pPr/>
              <a:t>9/3/2021</a:t>
            </a:fld>
            <a:endParaRPr lang="el-GR" dirty="0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  <a:latin typeface="Tahoma" panose="020B0604030504040204" pitchFamily="34" charset="0"/>
              </a:defRPr>
            </a:lvl1pPr>
          </a:lstStyle>
          <a:p>
            <a:endParaRPr lang="el-GR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  <a:latin typeface="Tahoma" panose="020B0604030504040204" pitchFamily="34" charset="0"/>
              </a:defRPr>
            </a:lvl1pPr>
          </a:lstStyle>
          <a:p>
            <a:fld id="{4FAB73BC-B049-4115-A692-8D63A059BFB8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Tahoma" panose="020B0604030504040204" pitchFamily="34" charset="0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jqiU5FgsYc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yX6UULJEic&amp;ab_channel=thisischristianaid" TargetMode="External"/><Relationship Id="rId7" Type="http://schemas.openxmlformats.org/officeDocument/2006/relationships/hyperlink" Target="http://www.centerschoolpsych.psych.uoa.gr/" TargetMode="External"/><Relationship Id="rId2" Type="http://schemas.openxmlformats.org/officeDocument/2006/relationships/hyperlink" Target="https://www.youtube.com/watch?v=BUSh1rFUZdY&amp;list=RDCMUC7YWlgqBHbza_CtJZUxK0Ag&amp;start_radio=1&amp;t=44&amp;ab_channel=TECHWORD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pa.org/topics/resilience" TargetMode="External"/><Relationship Id="rId5" Type="http://schemas.openxmlformats.org/officeDocument/2006/relationships/hyperlink" Target="https://www.youtube.com/watch?v=4LFg_jxa7UY&amp;ab_channel=TheChurchofJesusChristofLatter-daySaints" TargetMode="External"/><Relationship Id="rId4" Type="http://schemas.openxmlformats.org/officeDocument/2006/relationships/hyperlink" Target="https://www.youtube.com/watch?v=WjqiU5FgsYc&amp;ab_channel=ThePresen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b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LFg_jxa7U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Ορθογώνιο 23">
            <a:extLst>
              <a:ext uri="{FF2B5EF4-FFF2-40B4-BE49-F238E27FC236}">
                <a16:creationId xmlns:a16="http://schemas.microsoft.com/office/drawing/2014/main" id="{93BFCDB3-13C4-4D69-848D-3F1F4D6B8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dirty="0">
              <a:latin typeface="Tahoma" panose="020B0604030504040204" pitchFamily="34" charset="0"/>
            </a:endParaRPr>
          </a:p>
        </p:txBody>
      </p:sp>
      <p:sp>
        <p:nvSpPr>
          <p:cNvPr id="26" name="Ορθογώνιο 25">
            <a:extLst>
              <a:ext uri="{FF2B5EF4-FFF2-40B4-BE49-F238E27FC236}">
                <a16:creationId xmlns:a16="http://schemas.microsoft.com/office/drawing/2014/main" id="{CC2B9599-6E7A-4DD2-B13A-B4F68A135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dirty="0">
              <a:latin typeface="Tahoma" panose="020B0604030504040204" pitchFamily="34" charset="0"/>
            </a:endParaRPr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3E377648-1ED1-4112-805B-16C14CE9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30" name="Ορθογώνιο 29">
            <a:extLst>
              <a:ext uri="{FF2B5EF4-FFF2-40B4-BE49-F238E27FC236}">
                <a16:creationId xmlns:a16="http://schemas.microsoft.com/office/drawing/2014/main" id="{D63B59CB-289C-4850-A932-358B9E412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32" name="Ορθογώνιο 31">
            <a:extLst>
              <a:ext uri="{FF2B5EF4-FFF2-40B4-BE49-F238E27FC236}">
                <a16:creationId xmlns:a16="http://schemas.microsoft.com/office/drawing/2014/main" id="{98867647-07B7-4265-832F-DE0E80979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837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" name="Ευθεία γραμμή σύνδεσης 33">
            <a:extLst>
              <a:ext uri="{FF2B5EF4-FFF2-40B4-BE49-F238E27FC236}">
                <a16:creationId xmlns:a16="http://schemas.microsoft.com/office/drawing/2014/main" id="{516AC468-2C3D-4337-A9A2-81175F6D5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Ευθεία γραμμή σύνδεσης 35">
            <a:extLst>
              <a:ext uri="{FF2B5EF4-FFF2-40B4-BE49-F238E27FC236}">
                <a16:creationId xmlns:a16="http://schemas.microsoft.com/office/drawing/2014/main" id="{2A873262-74DB-4FD1-9625-E4616CF01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Ευθεία γραμμή σύνδεσης 37">
            <a:extLst>
              <a:ext uri="{FF2B5EF4-FFF2-40B4-BE49-F238E27FC236}">
                <a16:creationId xmlns:a16="http://schemas.microsoft.com/office/drawing/2014/main" id="{09F3D15D-CB95-47AD-87F5-9CFF84F61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Υπότιτλος 6">
            <a:extLst>
              <a:ext uri="{FF2B5EF4-FFF2-40B4-BE49-F238E27FC236}">
                <a16:creationId xmlns:a16="http://schemas.microsoft.com/office/drawing/2014/main" id="{2048EE7C-B77F-4E59-88A7-DD66337BB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60024" y="2148840"/>
            <a:ext cx="3238829" cy="4056162"/>
          </a:xfrm>
        </p:spPr>
        <p:txBody>
          <a:bodyPr rtlCol="0">
            <a:normAutofit/>
          </a:bodyPr>
          <a:lstStyle/>
          <a:p>
            <a:pPr rtl="0"/>
            <a:r>
              <a:rPr lang="el-GR" sz="2800" dirty="0">
                <a:solidFill>
                  <a:srgbClr val="FFFFFF"/>
                </a:solidFill>
                <a:latin typeface="Sitka Subheading" panose="02000505000000020004" pitchFamily="2" charset="0"/>
              </a:rPr>
              <a:t>ΤΑΡΑΤΣΙΔΟΥ ΙΩΑΝΝΑ ΨΥΧΟΛΟΓΟΣ</a:t>
            </a:r>
            <a:endParaRPr lang="en-US" sz="2800" dirty="0">
              <a:solidFill>
                <a:srgbClr val="FFFFFF"/>
              </a:solidFill>
              <a:latin typeface="Sitka Subheading" panose="02000505000000020004" pitchFamily="2" charset="0"/>
            </a:endParaRPr>
          </a:p>
          <a:p>
            <a:pPr rtl="0"/>
            <a:endParaRPr lang="el-GR" sz="2800" dirty="0">
              <a:solidFill>
                <a:srgbClr val="FFFFFF"/>
              </a:solidFill>
              <a:latin typeface="Sitka Subheading" panose="02000505000000020004" pitchFamily="2" charset="0"/>
            </a:endParaRPr>
          </a:p>
          <a:p>
            <a:pPr rtl="0"/>
            <a:r>
              <a:rPr lang="el-GR" sz="2800" dirty="0">
                <a:solidFill>
                  <a:srgbClr val="FFFFFF"/>
                </a:solidFill>
                <a:latin typeface="Sitka Subheading" panose="02000505000000020004" pitchFamily="2" charset="0"/>
              </a:rPr>
              <a:t> ΚΕΣΥ ΦΛΩΡΙΝΑΣ</a:t>
            </a:r>
          </a:p>
          <a:p>
            <a:pPr rtl="0"/>
            <a:r>
              <a:rPr lang="en-US" sz="2800" dirty="0">
                <a:solidFill>
                  <a:srgbClr val="FFFFFF"/>
                </a:solidFill>
                <a:latin typeface="Sitka Subheading" panose="02000505000000020004" pitchFamily="2" charset="0"/>
              </a:rPr>
              <a:t>8</a:t>
            </a:r>
            <a:r>
              <a:rPr lang="el-GR" sz="2800" dirty="0">
                <a:solidFill>
                  <a:srgbClr val="FFFFFF"/>
                </a:solidFill>
                <a:latin typeface="Sitka Subheading" panose="02000505000000020004" pitchFamily="2" charset="0"/>
              </a:rPr>
              <a:t> ΜΑΡΤΙΟΥ 2021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20824" y="1535664"/>
            <a:ext cx="39136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>
                <a:solidFill>
                  <a:schemeClr val="bg1"/>
                </a:solidFill>
              </a:rPr>
              <a:t>ΦΡΟΝΤΙΖΟΝΤΑΣ ΑΥΤΟΝ ΠΟΥ ΦΡΟΝΤΙΖΕΙ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828" y="3105324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69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66800" y="786384"/>
            <a:ext cx="10058400" cy="1227810"/>
          </a:xfrm>
        </p:spPr>
        <p:txBody>
          <a:bodyPr>
            <a:noAutofit/>
          </a:bodyPr>
          <a:lstStyle/>
          <a:p>
            <a:pPr algn="ctr"/>
            <a:r>
              <a:rPr lang="el-GR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Ψυχική ανθεκτικότητα</a:t>
            </a:r>
            <a:br>
              <a:rPr lang="el-GR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Σημαντικοί παράγοντες για την ενίσχυσή της</a:t>
            </a:r>
            <a:br>
              <a:rPr lang="el-GR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l-GR" sz="3600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000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Σύνδεση</a:t>
            </a:r>
          </a:p>
          <a:p>
            <a:pPr algn="ctr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Μην απομονώνεστε. Διατηρήστε τις επαφές σας με την κοινωνία και τους άλλους ανθρώπους, με όποιον τρόπο είναι σήμερα αυτό εφικτό</a:t>
            </a:r>
          </a:p>
          <a:p>
            <a:pPr algn="ctr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Επιλέξτε ανθρώπους με γνήσιο ενδιαφέρον για εσάς, αξιόπιστους, αισιόδοξους, δραστήριους, με κατανόηση και αποδοχή. Ζητήστε βοήθεια στις δύσκολες στιγμές σας</a:t>
            </a:r>
          </a:p>
          <a:p>
            <a:pPr algn="ctr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Λάβετε συμμετοχή σε ομάδες, τοπικές κοινότητες και οργανισμούς που σας ταιριάζουν. Η εμπειρία της συμμετοχής σε κάτι ευρύτερο  παρέχει υποστήριξη, σκοπό, χαρά και αποκαθιστά την ελπίδα</a:t>
            </a:r>
          </a:p>
          <a:p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54649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050792" y="731520"/>
            <a:ext cx="7394448" cy="5358384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l-GR" sz="3200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Ευεξία</a:t>
            </a:r>
          </a:p>
          <a:p>
            <a:pPr marL="0" indent="0" algn="ctr">
              <a:buNone/>
            </a:pPr>
            <a:endParaRPr lang="el-GR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Διατηρήστε μια καλή υγεία με διάφορους τρόπους</a:t>
            </a:r>
          </a:p>
          <a:p>
            <a:pPr algn="ctr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Φροντίστε  το σώμα σας  μέσω της διατροφής, της ξεκούρασης, της άσκησης </a:t>
            </a:r>
          </a:p>
          <a:p>
            <a:pPr algn="ctr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Εξασκηθείτε  σε ασκήσεις διαλογισμού 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meditation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ενσυνειδητότητας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mindfulness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χαλάρωσης </a:t>
            </a:r>
          </a:p>
          <a:p>
            <a:pPr algn="ctr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Κρατήστε  ημερολόγιο. Εστιάστε  στα θετικά της ημέρας, σε αυτά για τα οποία αξίζει να νιώθετε  ευγνωμοσύνη</a:t>
            </a:r>
          </a:p>
          <a:p>
            <a:pPr algn="ctr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Καλωσορίστε  το άγχος και το στρες. Κάτι θέλουν να μας  πουν για τον τρόπο που διαχειριζόμαστε  τις καταστάσεις… κ βρείτε  τρόπο να βγείτε  από την πεπατημένη…</a:t>
            </a:r>
          </a:p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78" y="858774"/>
            <a:ext cx="32385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77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66800" y="539496"/>
            <a:ext cx="10058400" cy="54955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l-GR" sz="3000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Νόημα</a:t>
            </a:r>
          </a:p>
          <a:p>
            <a:pPr marL="0" indent="0" algn="ctr">
              <a:buNone/>
            </a:pPr>
            <a:endParaRPr lang="el-GR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Υιοθετήστε  ένα σκοπό που θα σας γεμίσει.</a:t>
            </a:r>
          </a:p>
          <a:p>
            <a:pPr algn="ctr"/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Γίνετε  εθελοντές. Η προσφορά στους άλλους  μας δίνει ένα αίσθημα σκοπού, ενισχύει το αίσθημα της </a:t>
            </a:r>
            <a:r>
              <a:rPr lang="el-G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αυτ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αξίας, μας κάνει να νιώθουμε καλύτερα. </a:t>
            </a:r>
          </a:p>
          <a:p>
            <a:pPr algn="ctr"/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Αποδεχθείτε  τα δυσάρεστα και δύσκολα συναισθήματα. </a:t>
            </a:r>
          </a:p>
          <a:p>
            <a:pPr algn="ctr"/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Αναλάβετε δράση, πάρτε  πρωτοβουλία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ξεκινώντας με την ερώτηση : Πώς  μπορώ να επιλύσω ένα πρόβλημα στη ζωή μου; Σπάστε  το πρόβλημα σε βήματα, αντιμετωπίστε το με έναν διαφορετικό τρόπο. Η ίδια στάση, οδηγεί απλά σε επαναλαμβανόμενες καταστάσεις. </a:t>
            </a:r>
          </a:p>
          <a:p>
            <a:pPr algn="ctr"/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Υιοθετήστε ρεαλιστικούς στόχους και κινηθείτε  προς αυτούς, κάνοντας ένα μικρό βήμα κάθε φορά</a:t>
            </a:r>
            <a:r>
              <a:rPr lang="el-GR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Αναρωτηθείτε : </a:t>
            </a:r>
            <a:r>
              <a:rPr lang="el-GR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Ποιο είναι ένα πράγμα  που ξέρω ότι μπορώ να κάνω σήμερα και με βοηθά να κινηθώ προς την επιθυμητή κατεύθυνση;</a:t>
            </a:r>
            <a:endParaRPr lang="el-G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4270239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66800" y="594360"/>
            <a:ext cx="10058400" cy="54406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l-GR" sz="3000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Υγιής τρόπος σκέψης</a:t>
            </a:r>
          </a:p>
          <a:p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ερμηνεία που δίνουμε στις καταστάσεις, επηρεάζει τα συναισθήματα και τη συμπεριφορά μας. Μην λαμβάνετε τις σκέψεις σας ως γεγονότα!  Δεν παύει να είναι απλά μια ερμηνεία αυτών!!!</a:t>
            </a:r>
          </a:p>
          <a:p>
            <a:pPr algn="ctr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Προσπαθήστε  να εντοπίσετε  τις μη ρεαλιστικές, τις υπερβολικές σκέψεις. Δεν μπορούμε να αλλάξουμε τα γεγονότα, αλλά μπορούμε να αλλάξουμε τη στάση μας απέναντι σε αυτά. </a:t>
            </a:r>
          </a:p>
          <a:p>
            <a:pPr algn="ctr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Κρατήστε  μια θετική διάθεση. Οραματιστείτε  αυτό που επιθυμείτε. Αναγνωρίστε  ακόμη και τις πιο μικρές στιγμές, όπου η διάθεση σας  έχει βελτιωθεί.</a:t>
            </a:r>
          </a:p>
          <a:p>
            <a:pPr algn="ctr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Διδαχθείτε από το παρελθόν σας. Σκεφθείτε προηγούμενες περιόδους δυσκολίας :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από πού είχατε αντλήσει δύναμη στο παρελθόν και τι μάθατε  από αυτές τις εμπειρίες;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262668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Μικρές συμβουλές </a:t>
            </a:r>
            <a:r>
              <a:rPr lang="el-GR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αυτοφροντίδας</a:t>
            </a:r>
            <a:br>
              <a:rPr lang="el-GR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l-GR" sz="4000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91896" y="1664208"/>
            <a:ext cx="7784592" cy="3895344"/>
          </a:xfrm>
        </p:spPr>
        <p:txBody>
          <a:bodyPr>
            <a:normAutofit/>
          </a:bodyPr>
          <a:lstStyle/>
          <a:p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Αποδοχή συνθηκών, δυσκολιών, δυσάρεστων συναισθημάτων</a:t>
            </a:r>
          </a:p>
          <a:p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Προσαρμογή στην καθημερινότητα</a:t>
            </a:r>
          </a:p>
          <a:p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Πληροφόρηση από έγκυρες πηγές</a:t>
            </a:r>
          </a:p>
          <a:p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Περιορισμός έκθεσης στα Μ.Μ.Ε</a:t>
            </a:r>
          </a:p>
          <a:p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Φροντίδα σωματικής/ψυχικής υγείας</a:t>
            </a:r>
          </a:p>
          <a:p>
            <a:endParaRPr lang="el-GR" sz="3200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384" y="2014194"/>
            <a:ext cx="3229737" cy="354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409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Μικρές συμβουλές </a:t>
            </a:r>
            <a:r>
              <a:rPr lang="el-GR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αυτοφροντίδας</a:t>
            </a:r>
            <a:endParaRPr lang="el-GR" sz="4000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Διατήρηση  μιας καθημερινής ρουτίνας</a:t>
            </a:r>
          </a:p>
          <a:p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Ευχάριστες δραστηριότητες</a:t>
            </a:r>
          </a:p>
          <a:p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Δραστηριότητες που μας δίνουν μια αίσθηση επίτευξης</a:t>
            </a:r>
          </a:p>
          <a:p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Αντικειμενική αξιολόγηση των σκέψεων</a:t>
            </a:r>
          </a:p>
          <a:p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Αναζήτηση αιτίας άγχους</a:t>
            </a:r>
          </a:p>
          <a:p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4259543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3907536" cy="1371600"/>
          </a:xfrm>
        </p:spPr>
        <p:txBody>
          <a:bodyPr/>
          <a:lstStyle/>
          <a:p>
            <a:r>
              <a:rPr lang="el-GR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Αιτίες άγχους</a:t>
            </a:r>
            <a:endParaRPr lang="el-GR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026664" y="2103120"/>
            <a:ext cx="8098536" cy="3931920"/>
          </a:xfrm>
        </p:spPr>
        <p:txBody>
          <a:bodyPr>
            <a:normAutofit/>
          </a:bodyPr>
          <a:lstStyle/>
          <a:p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εκείνες για τις οποίες υπάρχει άμεση λύση, β) εκείνες που θα βελτιωθούν με την πάροδο του χρόνου και γ) εκείνες για τις οποίες δεν μπορούμε πραγματικά να κάνουμε κάτι </a:t>
            </a:r>
          </a:p>
          <a:p>
            <a:pPr marL="0" indent="0">
              <a:buNone/>
            </a:pPr>
            <a:endParaRPr lang="el-G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Ωφελεί να ανησυχούμε για κάτι, το οποίο δεν εξαρτάται από εμάς;</a:t>
            </a:r>
          </a:p>
          <a:p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10151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36" y="1197864"/>
            <a:ext cx="6849028" cy="4206240"/>
          </a:xfrm>
        </p:spPr>
      </p:pic>
    </p:spTree>
    <p:extLst>
      <p:ext uri="{BB962C8B-B14F-4D97-AF65-F5344CB8AC3E}">
        <p14:creationId xmlns:p14="http://schemas.microsoft.com/office/powerpoint/2010/main" val="230135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2104" y="658368"/>
            <a:ext cx="4828032" cy="1444752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Θετική ψυχολογία</a:t>
            </a:r>
            <a:br>
              <a:rPr lang="el-GR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l-GR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694176" y="2103120"/>
            <a:ext cx="7431024" cy="3931920"/>
          </a:xfrm>
        </p:spPr>
        <p:txBody>
          <a:bodyPr>
            <a:normAutofit/>
          </a:bodyPr>
          <a:lstStyle/>
          <a:p>
            <a:pPr algn="ctr"/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Επικέντρωση στο τώρα, στο παρόν</a:t>
            </a:r>
          </a:p>
          <a:p>
            <a:pPr marL="0" indent="0">
              <a:buNone/>
            </a:pPr>
            <a:endParaRPr lang="el-G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Τι πήγε καλά σήμερα;</a:t>
            </a:r>
          </a:p>
          <a:p>
            <a:pPr algn="ctr"/>
            <a:r>
              <a:rPr lang="el-GR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Για ποιο πράγμα νιώθω</a:t>
            </a:r>
          </a:p>
          <a:p>
            <a:pPr marL="0" indent="0" algn="ctr">
              <a:buNone/>
            </a:pPr>
            <a:r>
              <a:rPr lang="el-GR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ευγνωμοσύνη;</a:t>
            </a:r>
          </a:p>
          <a:p>
            <a:endParaRPr lang="el-GR" sz="3200" dirty="0">
              <a:solidFill>
                <a:srgbClr val="FF3399"/>
              </a:solidFill>
            </a:endParaRPr>
          </a:p>
          <a:p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118021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jqiU5FgsYc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81328" y="713232"/>
            <a:ext cx="885139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43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Πολλαπλοί ρόλοι-πηγές άγχους</a:t>
            </a:r>
            <a:endParaRPr lang="el-GR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675888" y="2103120"/>
            <a:ext cx="7449312" cy="3822192"/>
          </a:xfrm>
        </p:spPr>
        <p:txBody>
          <a:bodyPr/>
          <a:lstStyle/>
          <a:p>
            <a:pPr algn="ctr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Πιθανή εκδήλωση ασθένειας</a:t>
            </a:r>
          </a:p>
          <a:p>
            <a:pPr algn="ctr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δυνατότητα εκπλήρωσης οικογενειακών υποχρεώσεων</a:t>
            </a:r>
          </a:p>
          <a:p>
            <a:pPr algn="ctr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θλίψη και η ανία</a:t>
            </a:r>
          </a:p>
          <a:p>
            <a:pPr algn="ctr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αίσθηση περιορισμού της προσωπικής μας ελευθερίας</a:t>
            </a:r>
          </a:p>
          <a:p>
            <a:pPr algn="ctr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οι αλλαγές στις διατροφικές μας συνήθειες </a:t>
            </a:r>
          </a:p>
          <a:p>
            <a:pPr algn="ctr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οι δυνατότητες ξεκούρασης ή ακόμα και ο ύπνος </a:t>
            </a:r>
          </a:p>
          <a:p>
            <a:pPr marL="0" indent="0" algn="ctr">
              <a:buNone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0" algn="ctr">
              <a:buNone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εκδήλωση  έντονου άγχους και ανησυχίας</a:t>
            </a:r>
          </a:p>
          <a:p>
            <a:endParaRPr lang="el-GR" dirty="0"/>
          </a:p>
        </p:txBody>
      </p:sp>
      <p:sp>
        <p:nvSpPr>
          <p:cNvPr id="4" name="Κάτω βέλος 3"/>
          <p:cNvSpPr/>
          <p:nvPr/>
        </p:nvSpPr>
        <p:spPr>
          <a:xfrm>
            <a:off x="7050024" y="5020056"/>
            <a:ext cx="466344" cy="46634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FFFF00"/>
              </a:solidFill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17" y="3483030"/>
            <a:ext cx="2895749" cy="278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44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lience_ Anticipate, organise, adapt (1080p_25fps_H264-128kbit_AAC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120" y="539496"/>
            <a:ext cx="9747503" cy="5477891"/>
          </a:xfrm>
        </p:spPr>
      </p:pic>
    </p:spTree>
    <p:extLst>
      <p:ext uri="{BB962C8B-B14F-4D97-AF65-F5344CB8AC3E}">
        <p14:creationId xmlns:p14="http://schemas.microsoft.com/office/powerpoint/2010/main" val="245835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 Glass Of Water _ Short Inspirational Story (1080p_30fps_H264-128kbit_AAC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1680" y="1078992"/>
            <a:ext cx="8028431" cy="4956683"/>
          </a:xfrm>
        </p:spPr>
      </p:pic>
    </p:spTree>
    <p:extLst>
      <p:ext uri="{BB962C8B-B14F-4D97-AF65-F5344CB8AC3E}">
        <p14:creationId xmlns:p14="http://schemas.microsoft.com/office/powerpoint/2010/main" val="118577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 descr="Φωτεινά λουλούδια">
            <a:extLst>
              <a:ext uri="{FF2B5EF4-FFF2-40B4-BE49-F238E27FC236}">
                <a16:creationId xmlns:a16="http://schemas.microsoft.com/office/drawing/2014/main" id="{E3AED392-F4FF-45D7-9A91-FD20E7E29C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" y="-20003"/>
            <a:ext cx="12191980" cy="6857990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722BAEBB-B897-4E2E-8BE7-753F1060B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708" y="2091263"/>
            <a:ext cx="9068586" cy="188332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rtl="0"/>
            <a:r>
              <a:rPr lang="el-GR" dirty="0"/>
              <a:t>Επικοινωνήστε μαζί μας</a:t>
            </a:r>
          </a:p>
        </p:txBody>
      </p:sp>
      <p:sp>
        <p:nvSpPr>
          <p:cNvPr id="3" name="Σύμβολο κράτησης θέσης κειμένου 2">
            <a:extLst>
              <a:ext uri="{FF2B5EF4-FFF2-40B4-BE49-F238E27FC236}">
                <a16:creationId xmlns:a16="http://schemas.microsoft.com/office/drawing/2014/main" id="{459DEA66-4826-47AE-AD32-B06226F8E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2100" y="3974586"/>
            <a:ext cx="9070848" cy="1164677"/>
          </a:xfrm>
        </p:spPr>
        <p:txBody>
          <a:bodyPr vert="horz" lIns="91440" tIns="45720" rIns="91440" bIns="45720" rtlCol="0">
            <a:normAutofit/>
          </a:bodyPr>
          <a:lstStyle/>
          <a:p>
            <a:pPr rtl="0">
              <a:spcBef>
                <a:spcPts val="0"/>
              </a:spcBef>
            </a:pPr>
            <a:r>
              <a:rPr lang="el-GR" spc="80" dirty="0"/>
              <a:t>someone@example.com</a:t>
            </a:r>
          </a:p>
        </p:txBody>
      </p:sp>
      <p:pic>
        <p:nvPicPr>
          <p:cNvPr id="26" name="Θέση περιεχομένου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869" y="1247717"/>
            <a:ext cx="9576262" cy="418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62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ΒΙΒΛΙΟΓΡΑΦΙΑ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66800" y="1645920"/>
            <a:ext cx="10058400" cy="4389120"/>
          </a:xfrm>
        </p:spPr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https://www.youtube.com/watch?v=BUSh1rFUZdY&amp;list=RDCMUC7YWlgqBHbza_CtJZUxK0Ag&amp;start_radio=1&amp;t=44&amp;ab_channel=TECHWORDS</a:t>
            </a:r>
            <a:endParaRPr lang="en-US" dirty="0"/>
          </a:p>
          <a:p>
            <a:r>
              <a:rPr lang="en-US" dirty="0">
                <a:hlinkClick r:id="rId3"/>
              </a:rPr>
              <a:t>https://www.youtube.com/watch?v=yyX6UULJEic&amp;ab_channel=thisischristianaid</a:t>
            </a:r>
            <a:endParaRPr lang="en-US" dirty="0"/>
          </a:p>
          <a:p>
            <a:r>
              <a:rPr lang="en-US" dirty="0">
                <a:hlinkClick r:id="rId4"/>
              </a:rPr>
              <a:t>https://www.youtube.com/watch?v=WjqiU5FgsYc&amp;ab_channel=ThePresent</a:t>
            </a:r>
            <a:endParaRPr lang="en-US" dirty="0"/>
          </a:p>
          <a:p>
            <a:r>
              <a:rPr lang="en-US" dirty="0">
                <a:hlinkClick r:id="rId5"/>
              </a:rPr>
              <a:t>https://www.youtube.com/watch?v=4LFg_jxa7UY&amp;ab_channel=TheChurchofJesusChristofLatter-daySaints</a:t>
            </a:r>
            <a:endParaRPr lang="en-US" dirty="0"/>
          </a:p>
          <a:p>
            <a:r>
              <a:rPr lang="el-GR" u="sng" dirty="0">
                <a:hlinkClick r:id="rId6"/>
              </a:rPr>
              <a:t>https://www.apa.org/topics/resilience</a:t>
            </a:r>
            <a:endParaRPr lang="el-GR" dirty="0"/>
          </a:p>
          <a:p>
            <a:r>
              <a:rPr lang="el-GR" dirty="0">
                <a:hlinkClick r:id="rId7"/>
              </a:rPr>
              <a:t>Ε.ΣΧΟ.ΨΥ. (</a:t>
            </a:r>
            <a:r>
              <a:rPr lang="en-US" dirty="0">
                <a:hlinkClick r:id="rId7"/>
              </a:rPr>
              <a:t>uoa.gr)</a:t>
            </a:r>
            <a:endParaRPr lang="el-GR" dirty="0"/>
          </a:p>
          <a:p>
            <a:r>
              <a:rPr lang="en-US" dirty="0">
                <a:solidFill>
                  <a:srgbClr val="92D050"/>
                </a:solidFill>
              </a:rPr>
              <a:t>Living with worry and anxiety amidst global uncertainty</a:t>
            </a:r>
            <a:r>
              <a:rPr lang="el-GR" dirty="0">
                <a:solidFill>
                  <a:srgbClr val="92D050"/>
                </a:solidFill>
              </a:rPr>
              <a:t> (2020), </a:t>
            </a:r>
            <a:r>
              <a:rPr lang="en-US" dirty="0">
                <a:solidFill>
                  <a:srgbClr val="92D050"/>
                </a:solidFill>
              </a:rPr>
              <a:t>Psychology Tools Limited</a:t>
            </a:r>
            <a:endParaRPr lang="el-GR" dirty="0">
              <a:solidFill>
                <a:srgbClr val="92D050"/>
              </a:solidFill>
            </a:endParaRPr>
          </a:p>
          <a:p>
            <a:r>
              <a:rPr lang="el-GR" dirty="0">
                <a:solidFill>
                  <a:srgbClr val="92D050"/>
                </a:solidFill>
              </a:rPr>
              <a:t>Ψυχική διαχείριση της επιδημίας covid-19 στο γενικό πληθυσμό, Εθνικό και Καποδιστριακό Πανεπιστήμιο Αθηνών,  Ιατρική Σχολή, Α΄ Ψυχιατρική Κλινική</a:t>
            </a:r>
          </a:p>
          <a:p>
            <a:pPr marL="0" indent="0">
              <a:buNone/>
            </a:pPr>
            <a:endParaRPr lang="el-GR" dirty="0">
              <a:solidFill>
                <a:srgbClr val="92D050"/>
              </a:solidFill>
            </a:endParaRPr>
          </a:p>
          <a:p>
            <a:endParaRPr lang="el-GR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047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AB763E74-B111-4F0A-990A-DC546EDB6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dirty="0">
              <a:latin typeface="Tahoma" panose="020B0604030504040204" pitchFamily="34" charset="0"/>
            </a:endParaRPr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59261977-BEC4-4705-BB60-C4C0C7471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dirty="0">
              <a:latin typeface="Tahoma" panose="020B0604030504040204" pitchFamily="34" charset="0"/>
            </a:endParaRPr>
          </a:p>
        </p:txBody>
      </p:sp>
      <p:sp useBgFill="1">
        <p:nvSpPr>
          <p:cNvPr id="15" name="Ορθογώνιο 14">
            <a:extLst>
              <a:ext uri="{FF2B5EF4-FFF2-40B4-BE49-F238E27FC236}">
                <a16:creationId xmlns:a16="http://schemas.microsoft.com/office/drawing/2014/main" id="{E61F1EFE-E608-4FCB-8DBB-12FA3AC1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43" y="643464"/>
            <a:ext cx="6909336" cy="557107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17" name="Ορθογώνιο 16">
            <a:extLst>
              <a:ext uri="{FF2B5EF4-FFF2-40B4-BE49-F238E27FC236}">
                <a16:creationId xmlns:a16="http://schemas.microsoft.com/office/drawing/2014/main" id="{4C7DD595-7EA3-45FF-B181-2B606353F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071" y="809244"/>
            <a:ext cx="6583680" cy="5239512"/>
          </a:xfrm>
          <a:prstGeom prst="rect">
            <a:avLst/>
          </a:prstGeom>
          <a:ln w="6350" cap="sq" cmpd="sng" algn="ctr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</a:ln>
          <a:effectLst/>
        </p:spPr>
      </p:sp>
      <p:sp>
        <p:nvSpPr>
          <p:cNvPr id="19" name="Ορθογώνιο 18">
            <a:extLst>
              <a:ext uri="{FF2B5EF4-FFF2-40B4-BE49-F238E27FC236}">
                <a16:creationId xmlns:a16="http://schemas.microsoft.com/office/drawing/2014/main" id="{848B10FE-6408-43F6-9A62-B98F2DB0F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6971" y="-1"/>
            <a:ext cx="4025029" cy="6858000"/>
          </a:xfrm>
          <a:prstGeom prst="rect">
            <a:avLst/>
          </a:prstGeom>
          <a:blipFill dpi="0" rotWithShape="1">
            <a:blip r:embed="rId3">
              <a:alphaModFix amt="1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3888" y="643464"/>
            <a:ext cx="3631720" cy="5571071"/>
          </a:xfrm>
        </p:spPr>
        <p:txBody>
          <a:bodyPr rtlCol="0">
            <a:normAutofit/>
          </a:bodyPr>
          <a:lstStyle/>
          <a:p>
            <a:pPr algn="ctr" rtl="0"/>
            <a:r>
              <a:rPr lang="el-GR" sz="4400" dirty="0">
                <a:solidFill>
                  <a:srgbClr val="FFFFFF"/>
                </a:solidFill>
              </a:rPr>
              <a:t>ΑΝΗΣΥΧΙΑ-ΑΓΧΟΣ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66800" y="1060704"/>
            <a:ext cx="6056376" cy="4974336"/>
          </a:xfrm>
        </p:spPr>
        <p:txBody>
          <a:bodyPr>
            <a:normAutofit/>
          </a:bodyPr>
          <a:lstStyle/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δυνατότητα να σκεφτόμαστε μελλοντικά </a:t>
            </a: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άρα μπορούμε να προβλέψουμε εμπόδια ή προβλήματα και μας δίνει την ευκαιρία να σχεδιάσουμε λύσεις</a:t>
            </a:r>
          </a:p>
          <a:p>
            <a:pPr marL="0" indent="0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ctr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 να σκεφτόμαστε το μέλλον συχνά μας κάνει να αισθανόμαστε άγχος ή φόβο. Όταν ανησυχούμε υπερβολικά, συχνά σκεφτόμαστε τα χειρότερα σενάρια και πιστεύουμε ότι δεν θα είμαστε σε θέση να  τα αντιμετωπίσουμε</a:t>
            </a:r>
          </a:p>
          <a:p>
            <a:endParaRPr lang="el-GR" dirty="0"/>
          </a:p>
        </p:txBody>
      </p:sp>
      <p:sp>
        <p:nvSpPr>
          <p:cNvPr id="4" name="Ορθογώνιο 3"/>
          <p:cNvSpPr/>
          <p:nvPr/>
        </p:nvSpPr>
        <p:spPr>
          <a:xfrm>
            <a:off x="3286914" y="3286262"/>
            <a:ext cx="161614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l-GR" sz="2800" b="1" dirty="0">
                <a:ln/>
                <a:solidFill>
                  <a:schemeClr val="accent3"/>
                </a:solidFill>
              </a:rPr>
              <a:t>ωστόσο</a:t>
            </a:r>
            <a:endParaRPr lang="el-GR" sz="28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12772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Ορθογώνιο 20">
            <a:extLst>
              <a:ext uri="{FF2B5EF4-FFF2-40B4-BE49-F238E27FC236}">
                <a16:creationId xmlns:a16="http://schemas.microsoft.com/office/drawing/2014/main" id="{2A4D183E-A455-400F-B558-5EF3C42F6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solidFill>
            <a:schemeClr val="tx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3" name="Ορθογώνιο 22">
            <a:extLst>
              <a:ext uri="{FF2B5EF4-FFF2-40B4-BE49-F238E27FC236}">
                <a16:creationId xmlns:a16="http://schemas.microsoft.com/office/drawing/2014/main" id="{46EC6A0A-8EDD-4CAD-8301-B0613EFB6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2175" y="1005675"/>
            <a:ext cx="4800601" cy="4870174"/>
          </a:xfrm>
          <a:prstGeom prst="rect">
            <a:avLst/>
          </a:prstGeom>
          <a:solidFill>
            <a:schemeClr val="tx1"/>
          </a:solidFill>
          <a:ln w="6350" cap="sq" cmpd="sng" algn="ctr">
            <a:noFill/>
            <a:prstDash val="solid"/>
            <a:miter lim="800000"/>
          </a:ln>
          <a:effectLst/>
        </p:spPr>
      </p:sp>
      <p:graphicFrame>
        <p:nvGraphicFramePr>
          <p:cNvPr id="10" name="Σύμβολο κράτησης θέσης περιεχομένου 2" descr="Smart Art">
            <a:extLst>
              <a:ext uri="{FF2B5EF4-FFF2-40B4-BE49-F238E27FC236}">
                <a16:creationId xmlns:a16="http://schemas.microsoft.com/office/drawing/2014/main" id="{D4F03EC1-D08C-45FA-AC9F-7C43CAF52C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4486917"/>
              </p:ext>
            </p:extLst>
          </p:nvPr>
        </p:nvGraphicFramePr>
        <p:xfrm>
          <a:off x="6315075" y="2103438"/>
          <a:ext cx="4810125" cy="3932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1426464" y="1442798"/>
            <a:ext cx="3621024" cy="3995928"/>
          </a:xfrm>
        </p:spPr>
        <p:txBody>
          <a:bodyPr/>
          <a:lstStyle/>
          <a:p>
            <a:endParaRPr lang="el-GR" dirty="0"/>
          </a:p>
        </p:txBody>
      </p:sp>
      <p:sp>
        <p:nvSpPr>
          <p:cNvPr id="5" name="Ορθογώνιο 4"/>
          <p:cNvSpPr/>
          <p:nvPr/>
        </p:nvSpPr>
        <p:spPr>
          <a:xfrm>
            <a:off x="1740336" y="1789497"/>
            <a:ext cx="29932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Πώς βιώνουμε την ανησυχία</a:t>
            </a:r>
            <a:r>
              <a:rPr lang="el-GR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l-GR" dirty="0">
              <a:solidFill>
                <a:srgbClr val="00B050"/>
              </a:solidFill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248" y="3440762"/>
            <a:ext cx="2505456" cy="165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86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135380" y="770610"/>
            <a:ext cx="3550920" cy="1826286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Σωματικά συμπτώματα ανησυχίας και άγχους</a:t>
            </a:r>
            <a:endParaRPr lang="el-GR" sz="3200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035040" y="1243584"/>
            <a:ext cx="5181600" cy="5193792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  <a:buFont typeface="Times New Roman" panose="02020603050405020304" pitchFamily="18" charset="0"/>
              <a:buChar char="‣"/>
            </a:pPr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Μυϊκή ένταση ή πόνο </a:t>
            </a:r>
          </a:p>
          <a:p>
            <a:pPr>
              <a:buClr>
                <a:srgbClr val="FFFF00"/>
              </a:buClr>
              <a:buFont typeface="Times New Roman" panose="02020603050405020304" pitchFamily="18" charset="0"/>
              <a:buChar char="‣"/>
            </a:pPr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Ανησυχία και αδυναμία χαλάρωσης </a:t>
            </a:r>
          </a:p>
          <a:p>
            <a:pPr>
              <a:buClr>
                <a:srgbClr val="FFFF00"/>
              </a:buClr>
              <a:buFont typeface="Times New Roman" panose="02020603050405020304" pitchFamily="18" charset="0"/>
              <a:buChar char="‣"/>
            </a:pPr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Δυσκολία συγκέντρωσης</a:t>
            </a:r>
          </a:p>
          <a:p>
            <a:pPr>
              <a:buClr>
                <a:srgbClr val="FFFF00"/>
              </a:buClr>
              <a:buFont typeface="Times New Roman" panose="02020603050405020304" pitchFamily="18" charset="0"/>
              <a:buChar char="‣"/>
            </a:pPr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Δυσκολία στον ύπνο</a:t>
            </a:r>
          </a:p>
          <a:p>
            <a:pPr>
              <a:buClr>
                <a:srgbClr val="FFFF00"/>
              </a:buClr>
              <a:buFont typeface="Times New Roman" panose="02020603050405020304" pitchFamily="18" charset="0"/>
              <a:buChar char="‣"/>
            </a:pPr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Διαταραχές στην όρεξη</a:t>
            </a:r>
          </a:p>
          <a:p>
            <a:pPr>
              <a:buClr>
                <a:srgbClr val="FFFF00"/>
              </a:buClr>
              <a:buFont typeface="Times New Roman" panose="02020603050405020304" pitchFamily="18" charset="0"/>
              <a:buChar char="‣"/>
            </a:pPr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Αίσθημα κόπωσης </a:t>
            </a:r>
          </a:p>
          <a:p>
            <a:pPr>
              <a:buClr>
                <a:srgbClr val="FFFF00"/>
              </a:buClr>
              <a:buFont typeface="Times New Roman" panose="02020603050405020304" pitchFamily="18" charset="0"/>
              <a:buChar char="‣"/>
            </a:pPr>
            <a:endParaRPr lang="el-GR" sz="32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68" y="2953512"/>
            <a:ext cx="4529328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140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Τι πυροδοτεί την ανησυχία και το άγχος;</a:t>
            </a:r>
            <a:endParaRPr lang="el-GR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758952" y="2014194"/>
            <a:ext cx="6224016" cy="3877056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FFFF00"/>
              </a:buClr>
              <a:buNone/>
            </a:pP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Καταστάσεις</a:t>
            </a:r>
          </a:p>
          <a:p>
            <a:pPr>
              <a:buClr>
                <a:srgbClr val="FFFF00"/>
              </a:buClr>
              <a:buFont typeface="Times New Roman" panose="02020603050405020304" pitchFamily="18" charset="0"/>
              <a:buChar char="›"/>
            </a:pP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Ασαφείς - ανοιχτές σε διαφορετικές ερμηνείες</a:t>
            </a:r>
          </a:p>
          <a:p>
            <a:pPr>
              <a:buClr>
                <a:srgbClr val="FFFF00"/>
              </a:buClr>
              <a:buFont typeface="Times New Roman" panose="02020603050405020304" pitchFamily="18" charset="0"/>
              <a:buChar char="›"/>
            </a:pP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Νέες και διαφορετικές - οπότε δεν έχουμε καμία εμπειρία για να  αξιοποιήσουμε </a:t>
            </a:r>
          </a:p>
          <a:p>
            <a:pPr>
              <a:buClr>
                <a:srgbClr val="FFFF00"/>
              </a:buClr>
              <a:buFont typeface="Times New Roman" panose="02020603050405020304" pitchFamily="18" charset="0"/>
              <a:buChar char="›"/>
            </a:pP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Απρόβλεπτες - ασαφείς  ως προς το  πώς θα εξελιχθούν τα πράγματα</a:t>
            </a:r>
          </a:p>
          <a:p>
            <a:pPr>
              <a:buClr>
                <a:srgbClr val="FFFF00"/>
              </a:buClr>
              <a:buFont typeface="Times New Roman" panose="02020603050405020304" pitchFamily="18" charset="0"/>
              <a:buChar char="›"/>
            </a:pPr>
            <a:endParaRPr lang="el-GR" sz="28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272" y="2761488"/>
            <a:ext cx="3306128" cy="286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27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47344" y="231114"/>
            <a:ext cx="2791968" cy="2118894"/>
          </a:xfrm>
        </p:spPr>
        <p:txBody>
          <a:bodyPr>
            <a:normAutofit/>
          </a:bodyPr>
          <a:lstStyle/>
          <a:p>
            <a:r>
              <a:rPr lang="el-GR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Τύποι άγχους</a:t>
            </a:r>
            <a:endParaRPr lang="el-GR" sz="3600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050792" y="2103120"/>
            <a:ext cx="7074408" cy="3931920"/>
          </a:xfrm>
        </p:spPr>
        <p:txBody>
          <a:bodyPr>
            <a:normAutofit fontScale="92500"/>
          </a:bodyPr>
          <a:lstStyle/>
          <a:p>
            <a:pPr>
              <a:buClr>
                <a:srgbClr val="FFFF00"/>
              </a:buClr>
              <a:buFontTx/>
              <a:buChar char="►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λειτουργικό ή μη</a:t>
            </a:r>
          </a:p>
          <a:p>
            <a:pPr marL="0" indent="0">
              <a:buClr>
                <a:srgbClr val="FFFF00"/>
              </a:buClr>
              <a:buNone/>
            </a:pP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FF00"/>
              </a:buClr>
              <a:buFontTx/>
              <a:buChar char="►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«πραγματικά προβλήματα» έναντι «υποθετικών προβλημάτων»</a:t>
            </a:r>
          </a:p>
          <a:p>
            <a:pPr marL="0" indent="0">
              <a:buClr>
                <a:srgbClr val="FFFF00"/>
              </a:buClr>
              <a:buNone/>
            </a:pP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FF00"/>
              </a:buClr>
              <a:buFontTx/>
              <a:buChar char="►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πραγματικά προβλήματα που απαιτούν λύσεις αυτή τη στιγμή</a:t>
            </a:r>
          </a:p>
          <a:p>
            <a:pPr marL="0" indent="0">
              <a:buClr>
                <a:srgbClr val="FFFF00"/>
              </a:buClr>
              <a:buNone/>
            </a:pP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FF00"/>
              </a:buClr>
              <a:buFontTx/>
              <a:buChar char="►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υποθετικά προβλήματα: σκέψεις για χειρότερα σενάρια </a:t>
            </a:r>
          </a:p>
          <a:p>
            <a:pPr>
              <a:buClr>
                <a:srgbClr val="FFFF00"/>
              </a:buClr>
              <a:buFontTx/>
              <a:buChar char="►"/>
            </a:pPr>
            <a:endParaRPr lang="el-GR" dirty="0"/>
          </a:p>
          <a:p>
            <a:pPr>
              <a:buClr>
                <a:srgbClr val="FFFF00"/>
              </a:buClr>
              <a:buFontTx/>
              <a:buChar char="►"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8058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927848" y="777240"/>
            <a:ext cx="3197352" cy="1236954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Χτίζοντας την ψυχική ανθεκτικότητα</a:t>
            </a:r>
            <a:endParaRPr lang="el-GR" sz="3600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426464" y="2560320"/>
            <a:ext cx="9698736" cy="368503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l-G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διαδικασία καλής προσαρμογής στη διάρκεια σημαντικών γεγονότων που επηρεάζουν την ζωή μας </a:t>
            </a:r>
          </a:p>
          <a:p>
            <a:pPr algn="ctr"/>
            <a:r>
              <a:rPr lang="el-G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περιλαμβάνει τόσο την επάνοδο από αυτές τις δύσκολες εμπειρίες όσο και την αξιοποίηση της  ευκαιρίας για προσωπική ανάπτυξη με αφορμή αυτές τις  δύσκολες </a:t>
            </a:r>
          </a:p>
          <a:p>
            <a:pPr marL="0" indent="0" algn="ctr">
              <a:buNone/>
            </a:pPr>
            <a:r>
              <a:rPr lang="el-G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καταστάσεις </a:t>
            </a:r>
          </a:p>
          <a:p>
            <a:pPr algn="ctr"/>
            <a:r>
              <a:rPr lang="el-G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περιλαμβάνει σκέψεις, συμπεριφορές και δράσεις που μπορεί κάποιος να αποκτήσει και να εξελίξει</a:t>
            </a:r>
          </a:p>
          <a:p>
            <a:endParaRPr lang="el-GR" sz="32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80" y="748284"/>
            <a:ext cx="2758440" cy="124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06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LFg_jxa7UY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09344" y="768096"/>
            <a:ext cx="8293608" cy="50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226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C0DB4D-BE53-4100-8A0D-CEFB2E482820}">
  <ds:schemaRefs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CC21C94-EC06-4610-B8F0-A456DD28CD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5D6F7AD-09FB-47AB-B353-D1D83850E3A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Σχεδίαση Savon κήπου</Template>
  <TotalTime>0</TotalTime>
  <Words>1007</Words>
  <Application>Microsoft Office PowerPoint</Application>
  <PresentationFormat>Widescreen</PresentationFormat>
  <Paragraphs>114</Paragraphs>
  <Slides>23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等线</vt:lpstr>
      <vt:lpstr>Arial</vt:lpstr>
      <vt:lpstr>Calibri</vt:lpstr>
      <vt:lpstr>Century Gothic</vt:lpstr>
      <vt:lpstr>Sitka Subheading</vt:lpstr>
      <vt:lpstr>Tahoma</vt:lpstr>
      <vt:lpstr>Times New Roman</vt:lpstr>
      <vt:lpstr>Savon</vt:lpstr>
      <vt:lpstr>PowerPoint Presentation</vt:lpstr>
      <vt:lpstr>Πολλαπλοί ρόλοι-πηγές άγχους</vt:lpstr>
      <vt:lpstr>ΑΝΗΣΥΧΙΑ-ΑΓΧΟΣ</vt:lpstr>
      <vt:lpstr>PowerPoint Presentation</vt:lpstr>
      <vt:lpstr>Σωματικά συμπτώματα ανησυχίας και άγχους</vt:lpstr>
      <vt:lpstr>Τι πυροδοτεί την ανησυχία και το άγχος;</vt:lpstr>
      <vt:lpstr>Τύποι άγχους</vt:lpstr>
      <vt:lpstr>Χτίζοντας την ψυχική ανθεκτικότητα</vt:lpstr>
      <vt:lpstr>PowerPoint Presentation</vt:lpstr>
      <vt:lpstr>Ψυχική ανθεκτικότητα Σημαντικοί παράγοντες για την ενίσχυσή της </vt:lpstr>
      <vt:lpstr>PowerPoint Presentation</vt:lpstr>
      <vt:lpstr>PowerPoint Presentation</vt:lpstr>
      <vt:lpstr>PowerPoint Presentation</vt:lpstr>
      <vt:lpstr>Μικρές συμβουλές αυτοφροντίδας </vt:lpstr>
      <vt:lpstr>Μικρές συμβουλές αυτοφροντίδας</vt:lpstr>
      <vt:lpstr>Αιτίες άγχους</vt:lpstr>
      <vt:lpstr>PowerPoint Presentation</vt:lpstr>
      <vt:lpstr>Θετική ψυχολογία </vt:lpstr>
      <vt:lpstr>PowerPoint Presentation</vt:lpstr>
      <vt:lpstr>PowerPoint Presentation</vt:lpstr>
      <vt:lpstr>PowerPoint Presentation</vt:lpstr>
      <vt:lpstr>Επικοινωνήστε μαζί μας</vt:lpstr>
      <vt:lpstr>ΒΙΒΛΙΟΓΡΑΦΙΑ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2021-02-28T11:35:28Z</dcterms:created>
  <dcterms:modified xsi:type="dcterms:W3CDTF">2021-03-09T11:31:08Z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