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9" r:id="rId4"/>
    <p:sldId id="264" r:id="rId5"/>
    <p:sldId id="260" r:id="rId6"/>
    <p:sldId id="266" r:id="rId7"/>
    <p:sldId id="261" r:id="rId8"/>
    <p:sldId id="262" r:id="rId9"/>
    <p:sldId id="265" r:id="rId10"/>
    <p:sldId id="263"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66232" autoAdjust="0"/>
  </p:normalViewPr>
  <p:slideViewPr>
    <p:cSldViewPr>
      <p:cViewPr varScale="1">
        <p:scale>
          <a:sx n="47" d="100"/>
          <a:sy n="47" d="100"/>
        </p:scale>
        <p:origin x="-17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2BACA2-EB2E-4EDC-9E8F-B540834A2B1B}" type="datetimeFigureOut">
              <a:rPr lang="el-GR" smtClean="0"/>
              <a:pPr/>
              <a:t>19/11/2021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5B577B-6DFA-4802-BB24-7C03695FFF4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flash.gr/tag/efivoi"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psychagogein.gr/%cf%80%ce%b1%ce%b9%ce%b4%ce%bf%cf%88%cf%85%cf%87%ce%bf%ce%bb%ce%bf%ce%b3%ce%b9%ce%ba%ce%ae-%cf%85%cf%80%ce%bf%cf%83%cf%84%ce%ae%cf%81%ce%b9%ce%be%ce%b7/%ce%b1%ce%b3%cf%87%ce%bf%cf%83-%cf%83%cf%84%ce%b1-%cf%80%ce%b1%ce%b9%ce%b4%ce%b9%ce%b1-%ce%ba%ce%b1%ce%b9-%cf%80%cf%89%cf%83-%ce%bd%ce%b1-%cf%84%ce%bf-%ce%b1%ce%bd%cf%84%ce%b9%ce%bc%ce%b5%cf%84%cf%89/"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fontAlgn="base"/>
            <a:r>
              <a:rPr lang="el-GR" dirty="0" smtClean="0"/>
              <a:t>Όταν</a:t>
            </a:r>
            <a:r>
              <a:rPr lang="el-GR" baseline="0" dirty="0" smtClean="0"/>
              <a:t> ξεκινάει η εφηβεία ενός παιδιού </a:t>
            </a:r>
            <a:r>
              <a:rPr lang="el-GR" sz="1200" b="0" i="0" kern="1200" dirty="0" smtClean="0">
                <a:solidFill>
                  <a:schemeClr val="tx1"/>
                </a:solidFill>
                <a:latin typeface="+mn-lt"/>
                <a:ea typeface="+mn-ea"/>
                <a:cs typeface="+mn-cs"/>
              </a:rPr>
              <a:t>ξεκινά μία ιδιαίτερη περίοδος για την οικογένεια και δοκιμάζεται η σχέση γονέων και παιδιών. Οι γονείς μπορεί να μείνουν ν’ αναρωτιούνται πού πήγε η οικογενειακή ισορροπία και τα παιδιά συχνά σκέφτονται τι σκληρά και αναίσθητα άτομα που έγιναν οι γονείς τους.</a:t>
            </a:r>
          </a:p>
          <a:p>
            <a:pPr fontAlgn="base"/>
            <a:endParaRPr lang="el-GR" sz="1200" b="0" i="0" kern="1200" dirty="0" smtClean="0">
              <a:solidFill>
                <a:schemeClr val="tx1"/>
              </a:solidFill>
              <a:latin typeface="+mn-lt"/>
              <a:ea typeface="+mn-ea"/>
              <a:cs typeface="+mn-cs"/>
            </a:endParaRPr>
          </a:p>
          <a:p>
            <a:pPr fontAlgn="base"/>
            <a:r>
              <a:rPr lang="el-GR" sz="1200" b="0" i="0" kern="1200" dirty="0" smtClean="0">
                <a:solidFill>
                  <a:schemeClr val="tx1"/>
                </a:solidFill>
                <a:latin typeface="+mn-lt"/>
                <a:ea typeface="+mn-ea"/>
                <a:cs typeface="+mn-cs"/>
              </a:rPr>
              <a:t>Στις περισσότερες οικογένειες οι συγκρούσεις αφορούν μικρής σημασία θέματα, όπως τα ρούχα, η απασχόληση με το </a:t>
            </a:r>
            <a:r>
              <a:rPr lang="el-GR" sz="1200" b="0" i="0" kern="1200" dirty="0" err="1" smtClean="0">
                <a:solidFill>
                  <a:schemeClr val="tx1"/>
                </a:solidFill>
                <a:latin typeface="+mn-lt"/>
                <a:ea typeface="+mn-ea"/>
                <a:cs typeface="+mn-cs"/>
              </a:rPr>
              <a:t>ίντερνετ</a:t>
            </a:r>
            <a:r>
              <a:rPr lang="el-GR" sz="1200" b="0" i="0" kern="1200" dirty="0" smtClean="0">
                <a:solidFill>
                  <a:schemeClr val="tx1"/>
                </a:solidFill>
                <a:latin typeface="+mn-lt"/>
                <a:ea typeface="+mn-ea"/>
                <a:cs typeface="+mn-cs"/>
              </a:rPr>
              <a:t> ή οι σχολικές επιδόσεις. Υπάρχουν όμως και οικογένειες που έρχονται αντιμέτωπες με την παραβατικότητα, τα ναρκωτικά, την κατάθλιψη κτλ. Συνήθως οι συγκρούσεις κάνουν την εμφάνισή τους στην αρχή της εφηβείας, κορυφώνονται στα 14-17 έτη και σιγά σιγά μειώνονται.</a:t>
            </a:r>
          </a:p>
          <a:p>
            <a:endParaRPr lang="el-GR" dirty="0"/>
          </a:p>
        </p:txBody>
      </p:sp>
      <p:sp>
        <p:nvSpPr>
          <p:cNvPr id="4" name="3 - Θέση αριθμού διαφάνειας"/>
          <p:cNvSpPr>
            <a:spLocks noGrp="1"/>
          </p:cNvSpPr>
          <p:nvPr>
            <p:ph type="sldNum" sz="quarter" idx="10"/>
          </p:nvPr>
        </p:nvSpPr>
        <p:spPr/>
        <p:txBody>
          <a:bodyPr/>
          <a:lstStyle/>
          <a:p>
            <a:fld id="{9A5B577B-6DFA-4802-BB24-7C03695FFF4F}"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b="0" i="0" kern="1200" dirty="0" smtClean="0">
                <a:solidFill>
                  <a:schemeClr val="tx1"/>
                </a:solidFill>
                <a:latin typeface="+mn-lt"/>
                <a:ea typeface="+mn-ea"/>
                <a:cs typeface="+mn-cs"/>
              </a:rPr>
              <a:t>Ο ρόλος των γονέων διαφοροποιείται καθώς οι ανάγκες των εφήβων είναι διαφορετικές. Οι έφηβοι έχουν ανάγκη ένα σταθερό πλαίσιο από τους γονείς τους το οποίο θα χαρακτηρίζεται από σταθερές αρχές, αξίες, αγάπη, αποδοχή, κανόνες και όρια. Να σημειωθεί πως η ασφάλεια που νιώθουν οι έφηβοι με τους γονείς τους </a:t>
            </a:r>
            <a:r>
              <a:rPr lang="el-GR" sz="1200" b="0" i="0" kern="1200" dirty="0" err="1" smtClean="0">
                <a:solidFill>
                  <a:schemeClr val="tx1"/>
                </a:solidFill>
                <a:latin typeface="+mn-lt"/>
                <a:ea typeface="+mn-ea"/>
                <a:cs typeface="+mn-cs"/>
              </a:rPr>
              <a:t>τους</a:t>
            </a:r>
            <a:r>
              <a:rPr lang="el-GR" sz="1200" b="0" i="0" kern="1200" dirty="0" smtClean="0">
                <a:solidFill>
                  <a:schemeClr val="tx1"/>
                </a:solidFill>
                <a:latin typeface="+mn-lt"/>
                <a:ea typeface="+mn-ea"/>
                <a:cs typeface="+mn-cs"/>
              </a:rPr>
              <a:t> ενθαρρύνει να αναπτύξουν ασφαλείς σχέσεις με τους συνομήλικους τους</a:t>
            </a:r>
          </a:p>
          <a:p>
            <a:r>
              <a:rPr lang="el-GR" sz="1200" b="0" i="0" kern="1200" dirty="0" smtClean="0">
                <a:solidFill>
                  <a:schemeClr val="tx1"/>
                </a:solidFill>
                <a:latin typeface="+mn-lt"/>
                <a:ea typeface="+mn-ea"/>
                <a:cs typeface="+mn-cs"/>
              </a:rPr>
              <a:t>Πολλοί γονείς από την άλλη δυσκολεύονται να προβλέψουν τη συμπεριφορά των έφηβων παιδιών τους βασιζόμενοι σε προηγούμενες συμπεριφορές. Πολλά παιδιά που ήταν εύκολο μέχρι πρότινος να συμμορφωθούν, φαίνονται επαναστάτες στους γονείς τους. Μπορεί λοιπόν οι ίδιοι να βλέπουν ένα υπάκουο παιδί να μετατρέπεται σε έναν απρόβλεπτο έφηβο και αυτό τους ανησυχεί. Μπορεί λοιπόν να γίνουν πιο πιεστικοί και κυριαρχικοί και ο έφηβος να βλέπει την αυτονομία του να απειλείται. Όλο αυτό σίγουρα προκαλεί τριβές στην οικογένεια.</a:t>
            </a:r>
            <a:endParaRPr lang="el-GR" dirty="0"/>
          </a:p>
        </p:txBody>
      </p:sp>
      <p:sp>
        <p:nvSpPr>
          <p:cNvPr id="4" name="3 - Θέση αριθμού διαφάνειας"/>
          <p:cNvSpPr>
            <a:spLocks noGrp="1"/>
          </p:cNvSpPr>
          <p:nvPr>
            <p:ph type="sldNum" sz="quarter" idx="10"/>
          </p:nvPr>
        </p:nvSpPr>
        <p:spPr/>
        <p:txBody>
          <a:bodyPr/>
          <a:lstStyle/>
          <a:p>
            <a:fld id="{9A5B577B-6DFA-4802-BB24-7C03695FFF4F}"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b="0" i="0" kern="1200" dirty="0" smtClean="0">
                <a:solidFill>
                  <a:schemeClr val="tx1"/>
                </a:solidFill>
                <a:latin typeface="+mn-lt"/>
                <a:ea typeface="+mn-ea"/>
                <a:cs typeface="+mn-cs"/>
              </a:rPr>
              <a:t>Τι είναι όμως η εφηβεία; Η εφηβεία ορίζεται ως η εξελικτική διεργασία στη ζωή του ανθρώπου που αρχίζει βιολογικά με τις μεταβολές της φυσιολογίας της ήβης και τελειώνει ψυχολογικά με την απόκτηση της ταυτότητας του εαυτού και του φύλου, καθώς και του αισθήματος της ανεξαρτησίας και σηματοδοτεί την ενηλικίωση του.</a:t>
            </a:r>
            <a:endParaRPr lang="en-US" sz="1200" b="0" i="0" kern="1200" dirty="0" smtClean="0">
              <a:solidFill>
                <a:schemeClr val="tx1"/>
              </a:solidFill>
              <a:latin typeface="+mn-lt"/>
              <a:ea typeface="+mn-ea"/>
              <a:cs typeface="+mn-cs"/>
            </a:endParaRPr>
          </a:p>
          <a:p>
            <a:r>
              <a:rPr lang="el-GR" sz="1200" b="0" i="0" kern="1200" dirty="0" smtClean="0">
                <a:solidFill>
                  <a:schemeClr val="tx1"/>
                </a:solidFill>
                <a:latin typeface="+mn-lt"/>
                <a:ea typeface="+mn-ea"/>
                <a:cs typeface="+mn-cs"/>
              </a:rPr>
              <a:t>Η </a:t>
            </a:r>
            <a:r>
              <a:rPr lang="el-GR" sz="1200" b="0" i="0" u="sng" kern="1200" dirty="0" smtClean="0">
                <a:solidFill>
                  <a:schemeClr val="tx1"/>
                </a:solidFill>
                <a:latin typeface="+mn-lt"/>
                <a:ea typeface="+mn-ea"/>
                <a:cs typeface="+mn-cs"/>
                <a:hlinkClick r:id="rId3" tooltip="ΕΦΗΒΟΙ"/>
              </a:rPr>
              <a:t>εφηβεία</a:t>
            </a:r>
            <a:r>
              <a:rPr lang="el-GR" sz="1200" b="1" i="0" kern="1200" dirty="0" smtClean="0">
                <a:solidFill>
                  <a:schemeClr val="tx1"/>
                </a:solidFill>
                <a:latin typeface="+mn-lt"/>
                <a:ea typeface="+mn-ea"/>
                <a:cs typeface="+mn-cs"/>
              </a:rPr>
              <a:t> </a:t>
            </a:r>
            <a:r>
              <a:rPr lang="el-GR" sz="1200" b="0" i="0" kern="1200" dirty="0" smtClean="0">
                <a:solidFill>
                  <a:schemeClr val="tx1"/>
                </a:solidFill>
                <a:latin typeface="+mn-lt"/>
                <a:ea typeface="+mn-ea"/>
                <a:cs typeface="+mn-cs"/>
              </a:rPr>
              <a:t>είναι μια δύσκολη περίοδος της ζωής καθώς συντελούνται πολλές αλλαγές στο σώμα αλλά και στον χαρακτήρα του ατόμου. Οι αλλαγές αυτές επηρεάζουν τον έφηβο</a:t>
            </a:r>
            <a:r>
              <a:rPr lang="en-US" sz="1200" b="0" i="0" kern="1200" baseline="0" dirty="0" smtClean="0">
                <a:solidFill>
                  <a:schemeClr val="tx1"/>
                </a:solidFill>
                <a:latin typeface="+mn-lt"/>
                <a:ea typeface="+mn-ea"/>
                <a:cs typeface="+mn-cs"/>
              </a:rPr>
              <a:t> </a:t>
            </a:r>
            <a:r>
              <a:rPr lang="el-GR" sz="1200" b="0" i="0" kern="1200" dirty="0" smtClean="0">
                <a:solidFill>
                  <a:schemeClr val="tx1"/>
                </a:solidFill>
                <a:latin typeface="+mn-lt"/>
                <a:ea typeface="+mn-ea"/>
                <a:cs typeface="+mn-cs"/>
              </a:rPr>
              <a:t>στην εν γένει συμπεριφορά του με τους ανθρώπους που σχετίζεται.</a:t>
            </a:r>
            <a:endParaRPr lang="el-GR" b="0" dirty="0"/>
          </a:p>
        </p:txBody>
      </p:sp>
      <p:sp>
        <p:nvSpPr>
          <p:cNvPr id="4" name="3 - Θέση αριθμού διαφάνειας"/>
          <p:cNvSpPr>
            <a:spLocks noGrp="1"/>
          </p:cNvSpPr>
          <p:nvPr>
            <p:ph type="sldNum" sz="quarter" idx="10"/>
          </p:nvPr>
        </p:nvSpPr>
        <p:spPr/>
        <p:txBody>
          <a:bodyPr/>
          <a:lstStyle/>
          <a:p>
            <a:fld id="{9A5B577B-6DFA-4802-BB24-7C03695FFF4F}"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lnSpcReduction="20000"/>
          </a:bodyPr>
          <a:lstStyle/>
          <a:p>
            <a:r>
              <a:rPr lang="el-GR" sz="1200" b="0" i="0" kern="1200" dirty="0" smtClean="0">
                <a:solidFill>
                  <a:schemeClr val="tx1"/>
                </a:solidFill>
                <a:latin typeface="+mn-lt"/>
                <a:ea typeface="+mn-ea"/>
                <a:cs typeface="+mn-cs"/>
              </a:rPr>
              <a:t>α) Πρώιμη Εφηβεία 11-14: στο στάδιο αυτό το παιδί επιδιώκει την παρέα με άτομα του ιδίου φύλου. Ο «κολλητός» πλέον γίνεται ένα από τα πιο σημαντικά άτομα στη ζωή του όπως κι η ομάδες συνομηλίκων. Παρατηρούνται έντονες εναλλαγές συμπεριφοράς και το παιδί αποζητά την αυτονόμησή του μπαίνοντας σε μία διαρκή διαδικασία ανταγωνισμού με τους γονείς. Ωστόσο, σε δύσκολες καταστάσεις στρέφεται στους γονείς ζητώντας τη βοήθειά τους. Τέλος, ξεκινά η αυνανιστική δραστηριότητα</a:t>
            </a:r>
          </a:p>
          <a:p>
            <a:r>
              <a:rPr lang="el-GR" sz="1200" b="0" i="0" kern="1200" dirty="0" smtClean="0">
                <a:solidFill>
                  <a:schemeClr val="tx1"/>
                </a:solidFill>
                <a:latin typeface="+mn-lt"/>
                <a:ea typeface="+mn-ea"/>
                <a:cs typeface="+mn-cs"/>
              </a:rPr>
              <a:t>β) Η μέση εφηβεία (14-17 ετών): εδώ ξεκινά η αναζήτηση και επίτευξη ετερόφυλων σχέσεων. Ο έφηβος σταδιακά συνδέεται με τον κόσμο των ενηλίκων και επαναδιαπραγματεύεται τις σχέσεις του με τους γονείς. Εκφράζει έντονα την ανάγκη «να τον αφήσουν ήσυχο». Ακόμα, αναζητά πρότυπα, θέτει υπαρξιακά ερωτήματα και τοποθετείται φιλοσοφικά κι ιδεολογικά,</a:t>
            </a:r>
          </a:p>
          <a:p>
            <a:endParaRPr lang="el-GR" sz="1200" b="0" i="0" kern="1200" dirty="0" smtClean="0">
              <a:solidFill>
                <a:schemeClr val="tx1"/>
              </a:solidFill>
              <a:latin typeface="+mn-lt"/>
              <a:ea typeface="+mn-ea"/>
              <a:cs typeface="+mn-cs"/>
            </a:endParaRPr>
          </a:p>
          <a:p>
            <a:r>
              <a:rPr lang="el-GR" sz="1200" b="0" i="0" kern="1200" dirty="0" smtClean="0">
                <a:solidFill>
                  <a:schemeClr val="tx1"/>
                </a:solidFill>
                <a:latin typeface="+mn-lt"/>
                <a:ea typeface="+mn-ea"/>
                <a:cs typeface="+mn-cs"/>
              </a:rPr>
              <a:t>γ) Η όψιμη εφηβεία (17-21 ετών): Στο στάδιο αυτό ολοκληρώνεται η απαρτίωση του εαυτού κι η δόμηση της προσωπικής ταυτότητας. Προσαρμόζεται στις κοινωνικές απαιτήσεις και νοιώθει σαν άντρας/γυναίκα. Οι κοινωνικές και σεξουαλικές σχέσεις του είναι πλέον πιο σταθερές κι αισθάνεται έτοιμος ψυχολογικά για ολοκληρωμένες σεξουαλικές σχέσεις. Ο έφηβος αισθάνεται ότι το μέλλον του ανήκει και περνά στη ζωή των ενηλίκων</a:t>
            </a:r>
          </a:p>
          <a:p>
            <a:r>
              <a:rPr lang="el-GR" sz="1200" b="1" i="0" kern="1200" dirty="0" smtClean="0">
                <a:solidFill>
                  <a:schemeClr val="tx1"/>
                </a:solidFill>
                <a:latin typeface="+mn-lt"/>
                <a:ea typeface="+mn-ea"/>
                <a:cs typeface="+mn-cs"/>
              </a:rPr>
              <a:t>Όλες αυτές οι αλλαγές δεν αφήνουν ανεπηρέαστους τους γονείς. Ο έφηβος αλληλεπιδρά άμεσα με τους γονείς του οι οποίοι έχουν να διαχειριστούν πολλά άγχη, ανησυχίες και προβληματισμούς. Ένα από αυτά τα </a:t>
            </a:r>
            <a:r>
              <a:rPr lang="el-GR" sz="1200" b="1" i="0" u="sng" kern="1200" dirty="0" smtClean="0">
                <a:solidFill>
                  <a:schemeClr val="tx1"/>
                </a:solidFill>
                <a:latin typeface="+mn-lt"/>
                <a:ea typeface="+mn-ea"/>
                <a:cs typeface="+mn-cs"/>
                <a:hlinkClick r:id="rId3"/>
              </a:rPr>
              <a:t>άγχη</a:t>
            </a:r>
            <a:r>
              <a:rPr lang="el-GR" sz="1200" b="1" i="0" kern="1200" dirty="0" smtClean="0">
                <a:solidFill>
                  <a:schemeClr val="tx1"/>
                </a:solidFill>
                <a:latin typeface="+mn-lt"/>
                <a:ea typeface="+mn-ea"/>
                <a:cs typeface="+mn-cs"/>
              </a:rPr>
              <a:t> είναι καταρχάς η συνειδητοποίηση ότι το παιδί τους μεγαλώνει και έχει την ανάγκη να ανεξαρτητοποιηθεί και να ζήσει χωρίς και μακριά από αυτούς (σύνδρομο της άδειας φωλιάς). Μαζί με αυτή την ανάγκη για ανεξαρτητοποίηση κι </a:t>
            </a:r>
            <a:r>
              <a:rPr lang="el-GR" sz="1200" b="1" i="0" kern="1200" dirty="0" err="1" smtClean="0">
                <a:solidFill>
                  <a:schemeClr val="tx1"/>
                </a:solidFill>
                <a:latin typeface="+mn-lt"/>
                <a:ea typeface="+mn-ea"/>
                <a:cs typeface="+mn-cs"/>
              </a:rPr>
              <a:t>αυτεπάρκεια</a:t>
            </a:r>
            <a:r>
              <a:rPr lang="el-GR" sz="1200" b="1" i="0" kern="1200" dirty="0" smtClean="0">
                <a:solidFill>
                  <a:schemeClr val="tx1"/>
                </a:solidFill>
                <a:latin typeface="+mn-lt"/>
                <a:ea typeface="+mn-ea"/>
                <a:cs typeface="+mn-cs"/>
              </a:rPr>
              <a:t>, έρχεται κι η αίσθηση παντοδυναμίας του εφήβου ο οποίος πολύ εύκολα θα συγκρουστεί, θα παρακούσει, θα κρυφτεί και γενικότερα θα καταπατήσει όρια και κανόνες που θέτει το </a:t>
            </a:r>
            <a:r>
              <a:rPr lang="el-GR" sz="1200" b="1" i="0" kern="1200" dirty="0" err="1" smtClean="0">
                <a:solidFill>
                  <a:schemeClr val="tx1"/>
                </a:solidFill>
                <a:latin typeface="+mn-lt"/>
                <a:ea typeface="+mn-ea"/>
                <a:cs typeface="+mn-cs"/>
              </a:rPr>
              <a:t>γονεϊκό</a:t>
            </a:r>
            <a:r>
              <a:rPr lang="el-GR" sz="1200" b="1" i="0" kern="1200" dirty="0" smtClean="0">
                <a:solidFill>
                  <a:schemeClr val="tx1"/>
                </a:solidFill>
                <a:latin typeface="+mn-lt"/>
                <a:ea typeface="+mn-ea"/>
                <a:cs typeface="+mn-cs"/>
              </a:rPr>
              <a:t> σύστημα. Μέσα από τέτοιες καταστάσεις και βιώματα οι γονείς αποκτούν μία αίσθηση </a:t>
            </a:r>
            <a:r>
              <a:rPr lang="el-GR" sz="1200" b="1" i="0" kern="1200" dirty="0" err="1" smtClean="0">
                <a:solidFill>
                  <a:schemeClr val="tx1"/>
                </a:solidFill>
                <a:latin typeface="+mn-lt"/>
                <a:ea typeface="+mn-ea"/>
                <a:cs typeface="+mn-cs"/>
              </a:rPr>
              <a:t>αβοηθησίας</a:t>
            </a:r>
            <a:r>
              <a:rPr lang="el-GR" sz="1200" b="1" i="0" kern="1200" dirty="0" smtClean="0">
                <a:solidFill>
                  <a:schemeClr val="tx1"/>
                </a:solidFill>
                <a:latin typeface="+mn-lt"/>
                <a:ea typeface="+mn-ea"/>
                <a:cs typeface="+mn-cs"/>
              </a:rPr>
              <a:t> και παραιτούνται με αποτέλεσμα να χάνονται οι ρόλοι κι ο έφηβος να καταλαμβάνει μία θέση εξουσίας στο οικογενειακό σύστημα, μία θέση που σίγουρα δεν αναλογεί στο ηλικιακό του πλαίσιο και που μπορεί να οδηγήσει το σύστημα σε νοσηρές καταστάσεις ακόμη και σε έκφραση ψυχοπαθολογίας</a:t>
            </a:r>
            <a:endParaRPr lang="el-GR" b="0" dirty="0"/>
          </a:p>
        </p:txBody>
      </p:sp>
      <p:sp>
        <p:nvSpPr>
          <p:cNvPr id="4" name="3 - Θέση αριθμού διαφάνειας"/>
          <p:cNvSpPr>
            <a:spLocks noGrp="1"/>
          </p:cNvSpPr>
          <p:nvPr>
            <p:ph type="sldNum" sz="quarter" idx="10"/>
          </p:nvPr>
        </p:nvSpPr>
        <p:spPr/>
        <p:txBody>
          <a:bodyPr/>
          <a:lstStyle/>
          <a:p>
            <a:fld id="{9A5B577B-6DFA-4802-BB24-7C03695FFF4F}"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70000" lnSpcReduction="20000"/>
          </a:bodyPr>
          <a:lstStyle/>
          <a:p>
            <a:r>
              <a:rPr lang="el-GR" sz="1200" b="0" i="0" kern="1200" dirty="0" smtClean="0">
                <a:solidFill>
                  <a:schemeClr val="tx1"/>
                </a:solidFill>
                <a:latin typeface="+mn-lt"/>
                <a:ea typeface="+mn-ea"/>
                <a:cs typeface="+mn-cs"/>
              </a:rPr>
              <a:t>1) ΕΠΙΚΟΙΝΩΝΙΑ</a:t>
            </a:r>
          </a:p>
          <a:p>
            <a:r>
              <a:rPr lang="el-GR" sz="1200" b="0" i="0" kern="1200" dirty="0" smtClean="0">
                <a:solidFill>
                  <a:schemeClr val="tx1"/>
                </a:solidFill>
                <a:latin typeface="+mn-lt"/>
                <a:ea typeface="+mn-ea"/>
                <a:cs typeface="+mn-cs"/>
              </a:rPr>
              <a:t>Η καθημερινή επικοινωνία είναι από τα πιο σημαντικά που χρειάζεται να βελτιωθεί στην σχέση μας με τους εφήβους όσο αφορά την ποιότητα. Συνήθως οι γονείς επικεντρώνεστε στο μαθησιακό κομμάτι (σχολείο, φροντιστήριο κα) και δείχνετε λιγότερο ή ελάχιστο ενδιαφέρον για όλα τα υπόλοιπα. </a:t>
            </a:r>
            <a:r>
              <a:rPr lang="el-GR" sz="1200" b="0" i="0" kern="1200" dirty="0" err="1" smtClean="0">
                <a:solidFill>
                  <a:schemeClr val="tx1"/>
                </a:solidFill>
                <a:latin typeface="+mn-lt"/>
                <a:ea typeface="+mn-ea"/>
                <a:cs typeface="+mn-cs"/>
              </a:rPr>
              <a:t>Oι</a:t>
            </a:r>
            <a:r>
              <a:rPr lang="el-GR" sz="1200" b="0" i="0" kern="1200" dirty="0" smtClean="0">
                <a:solidFill>
                  <a:schemeClr val="tx1"/>
                </a:solidFill>
                <a:latin typeface="+mn-lt"/>
                <a:ea typeface="+mn-ea"/>
                <a:cs typeface="+mn-cs"/>
              </a:rPr>
              <a:t> ανάγκες των εφήβων είναι πολλές – εκτός από την μάθηση, και την επιδίωξη του καλύτερου δυνατού αποτελέσματος όσον αφορά την επαγγελματική σταδιοδρομία. Είναι πολύ σημαντικό να μην κλείσει η πόρτα της επικοινωνίας με τον έφηβο.</a:t>
            </a:r>
          </a:p>
          <a:p>
            <a:r>
              <a:rPr lang="el-GR" sz="1200" b="0" i="0" kern="1200" dirty="0" smtClean="0">
                <a:solidFill>
                  <a:schemeClr val="tx1"/>
                </a:solidFill>
                <a:latin typeface="+mn-lt"/>
                <a:ea typeface="+mn-ea"/>
                <a:cs typeface="+mn-cs"/>
              </a:rPr>
              <a:t>2) ΙΣΟΤΙΜΕΣ ΣΧΕΣΕΙΣ</a:t>
            </a:r>
          </a:p>
          <a:p>
            <a:r>
              <a:rPr lang="el-GR" sz="1200" b="0" i="0" kern="1200" dirty="0" smtClean="0">
                <a:solidFill>
                  <a:schemeClr val="tx1"/>
                </a:solidFill>
                <a:latin typeface="+mn-lt"/>
                <a:ea typeface="+mn-ea"/>
                <a:cs typeface="+mn-cs"/>
              </a:rPr>
              <a:t>Κατά την περίοδο της εφηβείας είναι σημαντικό να συνειδητοποιήσουμε ότι οφείλουμε να φερόμαστε στον έφηβο σαν ένα ισότιμο μέλος στην οικογένεια, με υποχρεώσεις και δικαιώματα. Σεβόμαστε τις ιδέες τις πεποιθήσεις και τις αξίες που έχει σαν αυτόνομο άτομο.</a:t>
            </a:r>
          </a:p>
          <a:p>
            <a:r>
              <a:rPr lang="el-GR" sz="1200" b="0" i="0" kern="1200" dirty="0" smtClean="0">
                <a:solidFill>
                  <a:schemeClr val="tx1"/>
                </a:solidFill>
                <a:latin typeface="+mn-lt"/>
                <a:ea typeface="+mn-ea"/>
                <a:cs typeface="+mn-cs"/>
              </a:rPr>
              <a:t>3) ΕΛΕΥΘΕΡΙΑ ΣΤΙΣ ΑΠΟΦΑΣΕΙΣ</a:t>
            </a:r>
          </a:p>
          <a:p>
            <a:r>
              <a:rPr lang="el-GR" sz="1200" b="0" i="0" kern="1200" dirty="0" smtClean="0">
                <a:solidFill>
                  <a:schemeClr val="tx1"/>
                </a:solidFill>
                <a:latin typeface="+mn-lt"/>
                <a:ea typeface="+mn-ea"/>
                <a:cs typeface="+mn-cs"/>
              </a:rPr>
              <a:t>Συζήτηση για τα θέματα που προκύπτουν στην καθημερινότητα του εφήβου. Με την συζήτηση θα βοηθηθεί να διοχετεύει την ενεργεία του εποικοδομητικά ώστε να αποφασίζει μόνος του .Μπορείτε να του αναλύσετε τις συνέπειες για κάθε ενεργεία του, αλλά συγχρόνως να</a:t>
            </a:r>
            <a:r>
              <a:rPr lang="el-GR" sz="1200" b="0" i="0" kern="1200" baseline="0" dirty="0" smtClean="0">
                <a:solidFill>
                  <a:schemeClr val="tx1"/>
                </a:solidFill>
                <a:latin typeface="+mn-lt"/>
                <a:ea typeface="+mn-ea"/>
                <a:cs typeface="+mn-cs"/>
              </a:rPr>
              <a:t> του δώσετε και</a:t>
            </a:r>
            <a:r>
              <a:rPr lang="el-GR" sz="1200" b="0" i="0" kern="1200" dirty="0" smtClean="0">
                <a:solidFill>
                  <a:schemeClr val="tx1"/>
                </a:solidFill>
                <a:latin typeface="+mn-lt"/>
                <a:ea typeface="+mn-ea"/>
                <a:cs typeface="+mn-cs"/>
              </a:rPr>
              <a:t> την δυνατότητα της τελικής απόφασης. Έτσι μαθαίνει να αναλαμβάνει την ευθύνη των αποφάσεων του.</a:t>
            </a:r>
          </a:p>
          <a:p>
            <a:r>
              <a:rPr lang="el-GR" sz="1200" b="0" i="0" kern="1200" dirty="0" smtClean="0">
                <a:solidFill>
                  <a:schemeClr val="tx1"/>
                </a:solidFill>
                <a:latin typeface="+mn-lt"/>
                <a:ea typeface="+mn-ea"/>
                <a:cs typeface="+mn-cs"/>
              </a:rPr>
              <a:t>4) ΑΥΤΟΕΚΤΙΜΗΣΗ</a:t>
            </a:r>
          </a:p>
          <a:p>
            <a:r>
              <a:rPr lang="el-GR" sz="1200" b="0" i="0" kern="1200" dirty="0" smtClean="0">
                <a:solidFill>
                  <a:schemeClr val="tx1"/>
                </a:solidFill>
                <a:latin typeface="+mn-lt"/>
                <a:ea typeface="+mn-ea"/>
                <a:cs typeface="+mn-cs"/>
              </a:rPr>
              <a:t>Είναι σημαντικό κατά τακτά χρονικά διαστήματα να γίνονται θετικά σχόλια για ότι καλό πράττει στην ζωή του. Να αναγνωριστούν τα θετικά του σημεία και να</a:t>
            </a:r>
            <a:r>
              <a:rPr lang="el-GR" sz="1200" b="0" i="0" kern="1200" baseline="0" dirty="0" smtClean="0">
                <a:solidFill>
                  <a:schemeClr val="tx1"/>
                </a:solidFill>
                <a:latin typeface="+mn-lt"/>
                <a:ea typeface="+mn-ea"/>
                <a:cs typeface="+mn-cs"/>
              </a:rPr>
              <a:t> υπάρχει </a:t>
            </a:r>
            <a:r>
              <a:rPr lang="el-GR" sz="1200" b="0" i="0" kern="1200" dirty="0" smtClean="0">
                <a:solidFill>
                  <a:schemeClr val="tx1"/>
                </a:solidFill>
                <a:latin typeface="+mn-lt"/>
                <a:ea typeface="+mn-ea"/>
                <a:cs typeface="+mn-cs"/>
              </a:rPr>
              <a:t>επικοινωνία όσο το δυνατόν πιο συχνά.</a:t>
            </a:r>
            <a:br>
              <a:rPr lang="el-GR" sz="1200" b="0" i="0" kern="1200" dirty="0" smtClean="0">
                <a:solidFill>
                  <a:schemeClr val="tx1"/>
                </a:solidFill>
                <a:latin typeface="+mn-lt"/>
                <a:ea typeface="+mn-ea"/>
                <a:cs typeface="+mn-cs"/>
              </a:rPr>
            </a:br>
            <a:r>
              <a:rPr lang="el-GR" sz="1200" b="0" i="0" kern="1200" dirty="0" smtClean="0">
                <a:solidFill>
                  <a:schemeClr val="tx1"/>
                </a:solidFill>
                <a:latin typeface="+mn-lt"/>
                <a:ea typeface="+mn-ea"/>
                <a:cs typeface="+mn-cs"/>
              </a:rPr>
              <a:t>Παράδειγμα: “νοιώθω θυμό(συναίσθημα) που άργησες να κοιμηθείς το βραδύ και πήγες αργοπορημένος στο σχολείο. Μπορούμε να βρούμε μαζί μια λύση(συνεργασία) για να μην ξανασυμβεί αυτό; Αντί να πούμε: Πότε θα βάλεις μυαλό(χαρακτηρίζουμε τον έφηβο άμυαλο) και θα κοιμάσαι νωρίς; Την επόμενη φορά αν αργήσεις στο σχολείο (μη ανάληψη ευθύνης) θα σε τιμωρήσω(επίδειξη εξουσίας).</a:t>
            </a:r>
          </a:p>
          <a:p>
            <a:r>
              <a:rPr lang="el-GR" sz="1200" b="0" i="0" kern="1200" dirty="0" smtClean="0">
                <a:solidFill>
                  <a:schemeClr val="tx1"/>
                </a:solidFill>
                <a:latin typeface="+mn-lt"/>
                <a:ea typeface="+mn-ea"/>
                <a:cs typeface="+mn-cs"/>
              </a:rPr>
              <a:t>5) ΑΛΛΑΓΗ ΤΟΥ ΕΑΥΤΟΥ ΜΑΣ</a:t>
            </a:r>
          </a:p>
          <a:p>
            <a:r>
              <a:rPr lang="el-GR" sz="1200" b="0" i="0" kern="1200" dirty="0" smtClean="0">
                <a:solidFill>
                  <a:schemeClr val="tx1"/>
                </a:solidFill>
                <a:latin typeface="+mn-lt"/>
                <a:ea typeface="+mn-ea"/>
                <a:cs typeface="+mn-cs"/>
              </a:rPr>
              <a:t>Είναι</a:t>
            </a:r>
            <a:r>
              <a:rPr lang="el-GR" sz="1200" b="0" i="0" kern="1200" baseline="0" dirty="0" smtClean="0">
                <a:solidFill>
                  <a:schemeClr val="tx1"/>
                </a:solidFill>
                <a:latin typeface="+mn-lt"/>
                <a:ea typeface="+mn-ea"/>
                <a:cs typeface="+mn-cs"/>
              </a:rPr>
              <a:t> χρήσιμο </a:t>
            </a:r>
            <a:r>
              <a:rPr lang="el-GR" sz="1200" b="0" i="0" kern="1200" dirty="0" smtClean="0">
                <a:solidFill>
                  <a:schemeClr val="tx1"/>
                </a:solidFill>
                <a:latin typeface="+mn-lt"/>
                <a:ea typeface="+mn-ea"/>
                <a:cs typeface="+mn-cs"/>
              </a:rPr>
              <a:t>να αλλάξουμε την συμπεριφορά του εαυτού μας προς τον έφηβο! Να αποφεύγουμε να κάνουμε κριτική στις επιλογές του έφηβου στην καθημερινότητα και ακόμα περισσότερο στις αποφάσεις του όταν αυτές αφορούν τον ίδιο προσωπικά με μόνη εξαίρεση όταν αυτές οι αποφάσεις αφορούν την ασφάλεια του ιδίου. Επιτρέπουμε στον ίδιο να κάνει λάθη και να μάθει μέσα από αυτά. Μειώνουμε δηλαδή τα “πρέπει” όσο αυτό είναι εφικτό.</a:t>
            </a:r>
          </a:p>
          <a:p>
            <a:r>
              <a:rPr lang="el-GR" sz="1200" b="0" i="0" kern="1200" dirty="0" smtClean="0">
                <a:solidFill>
                  <a:schemeClr val="tx1"/>
                </a:solidFill>
                <a:latin typeface="+mn-lt"/>
                <a:ea typeface="+mn-ea"/>
                <a:cs typeface="+mn-cs"/>
              </a:rPr>
              <a:t>6) ΔΕΝ ΕΙΜΑΣΤΕ ΑΥΤΑΡΧΙΚΟΙ</a:t>
            </a:r>
          </a:p>
          <a:p>
            <a:r>
              <a:rPr lang="el-GR" sz="1200" b="0" i="0" kern="1200" dirty="0" smtClean="0">
                <a:solidFill>
                  <a:schemeClr val="tx1"/>
                </a:solidFill>
                <a:latin typeface="+mn-lt"/>
                <a:ea typeface="+mn-ea"/>
                <a:cs typeface="+mn-cs"/>
              </a:rPr>
              <a:t>Αποφεύγουμε να κάνουμε σχόλια για το ντύσιμο του ,την μουσική που ακούει και τις καθημερινές του προσωπικές επιλογές σε πράγματα ήσσονος σημασίας . Όταν θεωρούμε ότι χρειάζεται να του κάνουμε κάποια παρατήρηση το συζητάμε με τον ανάλογο σεβασμό και κυρίως δεν επιβάλουμε την άποψη μας αν αυτό δεν είναι απαραίτητο. Τοποθετούμε όρια και επιδιώκουμε να αναλαμβάνει ευθύνες ο έφηβος/η ώστε να τον βοηθήσουμε στην ολοκλήρωση της αυτονομίας του.</a:t>
            </a:r>
          </a:p>
          <a:p>
            <a:r>
              <a:rPr lang="el-GR" sz="1200" b="0" i="0" kern="1200" dirty="0" smtClean="0">
                <a:solidFill>
                  <a:schemeClr val="tx1"/>
                </a:solidFill>
                <a:latin typeface="+mn-lt"/>
                <a:ea typeface="+mn-ea"/>
                <a:cs typeface="+mn-cs"/>
              </a:rPr>
              <a:t>7) ΠΡΟΣΔΟΚΙΕΣ</a:t>
            </a:r>
          </a:p>
          <a:p>
            <a:r>
              <a:rPr lang="el-GR" sz="1200" b="0" i="0" kern="1200" dirty="0" smtClean="0">
                <a:solidFill>
                  <a:schemeClr val="tx1"/>
                </a:solidFill>
                <a:latin typeface="+mn-lt"/>
                <a:ea typeface="+mn-ea"/>
                <a:cs typeface="+mn-cs"/>
              </a:rPr>
              <a:t>Μειώνω τις προσδοκίες που έχω για εκείνον και επιδιώκω να ανακαλύψω τα “θέλω” του και να τον βοηθήσω στην πραγματοποίηση των ονείρων του με όλες μου τις δυνάμεις. Ακόμα και στην περίπτωση της διαφορετικής άποψης συμπορευόμαστε στις ανάγκες του εφήβου μειώνοντας τις δικές μας προσδοκίες. Κατά την άποψη μου η επιτυχία επιτυγχάνεται μόνο όταν υποστηρίζουμε σθεναρά τις δικές του επιλογές .Έτσι και ο έφηβος αν επιλέξει ο ίδιος αυτό που θέλει να κάνει, έχει μεγαλύτερες ψυχικές αντοχές ώστε το πιθανότερο σενάριο είναι να επιτύχει στην ζωή του.</a:t>
            </a:r>
          </a:p>
          <a:p>
            <a:endParaRPr lang="el-GR" dirty="0"/>
          </a:p>
        </p:txBody>
      </p:sp>
      <p:sp>
        <p:nvSpPr>
          <p:cNvPr id="4" name="3 - Θέση αριθμού διαφάνειας"/>
          <p:cNvSpPr>
            <a:spLocks noGrp="1"/>
          </p:cNvSpPr>
          <p:nvPr>
            <p:ph type="sldNum" sz="quarter" idx="10"/>
          </p:nvPr>
        </p:nvSpPr>
        <p:spPr/>
        <p:txBody>
          <a:bodyPr/>
          <a:lstStyle/>
          <a:p>
            <a:fld id="{9A5B577B-6DFA-4802-BB24-7C03695FFF4F}" type="slidenum">
              <a:rPr lang="el-GR" smtClean="0"/>
              <a:pPr/>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228600" indent="-228600">
              <a:buAutoNum type="arabicParenR"/>
            </a:pPr>
            <a:r>
              <a:rPr lang="el-GR" sz="1200" b="0" i="0" kern="1200" dirty="0" smtClean="0">
                <a:solidFill>
                  <a:schemeClr val="tx1"/>
                </a:solidFill>
                <a:latin typeface="+mn-lt"/>
                <a:ea typeface="+mn-ea"/>
                <a:cs typeface="+mn-cs"/>
              </a:rPr>
              <a:t>Συχνά η αδυναμία στην οριοθέτηση προκύπτει από ασυμφωνίες μεταξύ του συζυγικού ζεύγους. Είναι σημαντικό οι γονείς  να συμφωνούν στους κανόνες και τα όρια και να μην λέει άλλα ο ένας κι άλλα ο άλλος.</a:t>
            </a:r>
          </a:p>
          <a:p>
            <a:pPr marL="228600" indent="-228600">
              <a:buAutoNum type="arabicParenR"/>
            </a:pPr>
            <a:r>
              <a:rPr lang="el-GR" sz="1200" b="0" i="0" kern="1200" dirty="0" smtClean="0">
                <a:solidFill>
                  <a:schemeClr val="tx1"/>
                </a:solidFill>
                <a:latin typeface="+mn-lt"/>
                <a:ea typeface="+mn-ea"/>
                <a:cs typeface="+mn-cs"/>
              </a:rPr>
              <a:t>Στηρίξτε ο ένας τον άλλον και μην «λυγίσετε» με το πρώτο ξέσπασμα θυμού του έφηβου παιδιού σας. Τα ξεσπάσματα των εφήβων είναι μερικές φορές υπερβολικά όμως είναι σημαντικό να κατανοήσει το παιδί ότι μπορείτε να αντέξετε το θυμό του.</a:t>
            </a:r>
          </a:p>
          <a:p>
            <a:pPr marL="228600" indent="-228600">
              <a:buAutoNum type="arabicParenR"/>
            </a:pPr>
            <a:r>
              <a:rPr lang="el-GR" sz="1200" b="0" i="0" kern="1200" dirty="0" smtClean="0">
                <a:solidFill>
                  <a:schemeClr val="tx1"/>
                </a:solidFill>
                <a:latin typeface="+mn-lt"/>
                <a:ea typeface="+mn-ea"/>
                <a:cs typeface="+mn-cs"/>
              </a:rPr>
              <a:t>Ένας έφηβος που ενθαρρύνεται να ξεδιπλώσει τον συναισθηματικό του κόσμο μέσα στο οικογενειακό πλαίσιο αισθάνεται μεγαλύτερη ασφάλεια. Βέβαια, αν θέλουμε οι έφηβοι να μας εμπιστεύονται κα να μοιράζονται μαζί μας τις ανησυχίες τους, πρέπει πρώτοι εμείς να δείξουμε τον δρόμο καλλιεργώντας αυτήν την νοοτροπία</a:t>
            </a:r>
          </a:p>
          <a:p>
            <a:pPr marL="228600" indent="-228600">
              <a:buAutoNum type="arabicParenR"/>
            </a:pPr>
            <a:r>
              <a:rPr lang="el-GR" sz="1200" b="0" i="0" kern="1200" dirty="0" smtClean="0">
                <a:solidFill>
                  <a:schemeClr val="tx1"/>
                </a:solidFill>
                <a:latin typeface="+mn-lt"/>
                <a:ea typeface="+mn-ea"/>
                <a:cs typeface="+mn-cs"/>
              </a:rPr>
              <a:t>Είναι σημαντικό για έναν έφηβο να είναι ξεκάθαροι οι ρόλοι και να μην υπάρχει ρευστότητα. Οι παραπάνω φράσεις μπερδεύουν το παιδί, υπονομεύουν το ρόλο του γονέα και δημιουργούν μία αίσθηση ότι παιδί και γονείς είσαι ίσοι.</a:t>
            </a:r>
          </a:p>
          <a:p>
            <a:pPr marL="228600" indent="-228600">
              <a:buAutoNum type="arabicParenR"/>
            </a:pPr>
            <a:endParaRPr lang="el-GR" sz="1200" b="0" i="0" kern="1200" dirty="0" smtClean="0">
              <a:solidFill>
                <a:schemeClr val="tx1"/>
              </a:solidFill>
              <a:latin typeface="+mn-lt"/>
              <a:ea typeface="+mn-ea"/>
              <a:cs typeface="+mn-cs"/>
            </a:endParaRPr>
          </a:p>
        </p:txBody>
      </p:sp>
      <p:sp>
        <p:nvSpPr>
          <p:cNvPr id="4" name="3 - Θέση αριθμού διαφάνειας"/>
          <p:cNvSpPr>
            <a:spLocks noGrp="1"/>
          </p:cNvSpPr>
          <p:nvPr>
            <p:ph type="sldNum" sz="quarter" idx="10"/>
          </p:nvPr>
        </p:nvSpPr>
        <p:spPr/>
        <p:txBody>
          <a:bodyPr/>
          <a:lstStyle/>
          <a:p>
            <a:fld id="{9A5B577B-6DFA-4802-BB24-7C03695FFF4F}" type="slidenum">
              <a:rPr lang="el-GR" smtClean="0"/>
              <a:pPr/>
              <a:t>7</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0" i="0" kern="1200" dirty="0" smtClean="0">
                <a:solidFill>
                  <a:schemeClr val="tx1"/>
                </a:solidFill>
                <a:latin typeface="+mn-lt"/>
                <a:ea typeface="+mn-ea"/>
                <a:cs typeface="+mn-cs"/>
              </a:rPr>
              <a:t>6) Υψίστης σημασίας είναι να βάλετε προτεραιότητα στο τι θα αποτελεί σημείο σύγκρουσης και τι θα μπορούσε να λυθεί με έναν πιο διαλλακτικό τρόπο. Έτσι θα υπάρχουν λιγότερες εντάσεις.</a:t>
            </a:r>
            <a:endParaRPr lang="el-GR" b="0" dirty="0" smtClean="0"/>
          </a:p>
          <a:p>
            <a:r>
              <a:rPr lang="el-GR" sz="1200" b="0" i="0" kern="1200" dirty="0" smtClean="0">
                <a:solidFill>
                  <a:schemeClr val="tx1"/>
                </a:solidFill>
                <a:latin typeface="+mn-lt"/>
                <a:ea typeface="+mn-ea"/>
                <a:cs typeface="+mn-cs"/>
              </a:rPr>
              <a:t>7)Μην ψάχνετε τα προσωπικά του αντικείμενα. Οι έφηβοι έχουν ανάγκη από έναν χώρο που θα είναι αποκλειστικά δικός τους. Μην μπαίνετε στο δωμάτιό του χωρίς να χτυπήσετε την πόρτα και δώστε του τη δυνατότητα να μπορεί να κλειδώνει. Επίσης, δεν είναι λίγες οι φορές που οι γονείς μπαίνουν στον πειρασμό να ψάξουν το κινητό και να δουν συνομιλίες, φωτογραφίες κ.α. Αντί αυτού προτιμήστε να υπενθυμίζετε στο παιδί σας τη σημασία της ασφαλούς πλοήγησης και της διαφύλαξης των προσωπικών στοιχείων του. Δείξτε του εμπιστοσύνη.</a:t>
            </a:r>
          </a:p>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8)Χρειάζεται να υπάρχουν συμφωνημένα όρια για κάποιες συνήθειες ή ασχολίες: τηλεόραση, υπολογιστής, έξοδοι και βόλτες, έξοδα και κατανάλωση. Διαπραγματευτείτε, συμφωνήστε και… τηρήστε το</a:t>
            </a:r>
            <a:endParaRPr lang="el-GR" b="1" dirty="0" smtClean="0"/>
          </a:p>
          <a:p>
            <a:r>
              <a:rPr lang="el-GR" b="1" dirty="0" smtClean="0"/>
              <a:t>-</a:t>
            </a:r>
            <a:r>
              <a:rPr lang="el-GR" sz="1200" b="1" i="0" kern="1200" dirty="0" smtClean="0">
                <a:solidFill>
                  <a:schemeClr val="tx1"/>
                </a:solidFill>
                <a:latin typeface="+mn-lt"/>
                <a:ea typeface="+mn-ea"/>
                <a:cs typeface="+mn-cs"/>
              </a:rPr>
              <a:t>Η </a:t>
            </a:r>
            <a:r>
              <a:rPr lang="el-GR" sz="1200" b="1" i="0" kern="1200" dirty="0" err="1" smtClean="0">
                <a:solidFill>
                  <a:schemeClr val="tx1"/>
                </a:solidFill>
                <a:latin typeface="+mn-lt"/>
                <a:ea typeface="+mn-ea"/>
                <a:cs typeface="+mn-cs"/>
              </a:rPr>
              <a:t>απεύθυνση</a:t>
            </a:r>
            <a:r>
              <a:rPr lang="el-GR" sz="1200" b="1" i="0" kern="1200" dirty="0" smtClean="0">
                <a:solidFill>
                  <a:schemeClr val="tx1"/>
                </a:solidFill>
                <a:latin typeface="+mn-lt"/>
                <a:ea typeface="+mn-ea"/>
                <a:cs typeface="+mn-cs"/>
              </a:rPr>
              <a:t> για βοήθεια σε έναν ειδικό δεν είναι ένδειξη αδυναμίας σας να αντεπεξέλθετε στις καταστάσεις αλλά μία καλή αρχή για να εμπιστευτείτε τον εαυτό σας, να ενισχύσετε το γονικό σας ρόλο και να δείτε τις καταστάσεις από μία διαφορετική οπτική.</a:t>
            </a:r>
            <a:endParaRPr lang="el-GR" dirty="0"/>
          </a:p>
        </p:txBody>
      </p:sp>
      <p:sp>
        <p:nvSpPr>
          <p:cNvPr id="4" name="3 - Θέση αριθμού διαφάνειας"/>
          <p:cNvSpPr>
            <a:spLocks noGrp="1"/>
          </p:cNvSpPr>
          <p:nvPr>
            <p:ph type="sldNum" sz="quarter" idx="10"/>
          </p:nvPr>
        </p:nvSpPr>
        <p:spPr/>
        <p:txBody>
          <a:bodyPr/>
          <a:lstStyle/>
          <a:p>
            <a:fld id="{9A5B577B-6DFA-4802-BB24-7C03695FFF4F}" type="slidenum">
              <a:rPr lang="el-GR" smtClean="0"/>
              <a:pPr/>
              <a:t>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DBF52ECB-ACB7-4FF9-8D3E-D20DEEE4F82C}" type="datetimeFigureOut">
              <a:rPr lang="el-GR" smtClean="0"/>
              <a:pPr/>
              <a:t>19/11/2021</a:t>
            </a:fld>
            <a:endParaRPr lang="el-GR"/>
          </a:p>
        </p:txBody>
      </p:sp>
      <p:sp>
        <p:nvSpPr>
          <p:cNvPr id="16" name="15 - Θέση αριθμού διαφάνειας"/>
          <p:cNvSpPr>
            <a:spLocks noGrp="1"/>
          </p:cNvSpPr>
          <p:nvPr>
            <p:ph type="sldNum" sz="quarter" idx="11"/>
          </p:nvPr>
        </p:nvSpPr>
        <p:spPr/>
        <p:txBody>
          <a:bodyPr/>
          <a:lstStyle/>
          <a:p>
            <a:fld id="{61D9CAA6-EA3C-4E7E-B831-EC5EBA3DF154}"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BF52ECB-ACB7-4FF9-8D3E-D20DEEE4F82C}" type="datetimeFigureOut">
              <a:rPr lang="el-GR" smtClean="0"/>
              <a:pPr/>
              <a:t>19/11/2021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D9CAA6-EA3C-4E7E-B831-EC5EBA3DF15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BF52ECB-ACB7-4FF9-8D3E-D20DEEE4F82C}" type="datetimeFigureOut">
              <a:rPr lang="el-GR" smtClean="0"/>
              <a:pPr/>
              <a:t>19/11/2021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D9CAA6-EA3C-4E7E-B831-EC5EBA3DF15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DBF52ECB-ACB7-4FF9-8D3E-D20DEEE4F82C}" type="datetimeFigureOut">
              <a:rPr lang="el-GR" smtClean="0"/>
              <a:pPr/>
              <a:t>19/11/2021</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61D9CAA6-EA3C-4E7E-B831-EC5EBA3DF154}"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DBF52ECB-ACB7-4FF9-8D3E-D20DEEE4F82C}" type="datetimeFigureOut">
              <a:rPr lang="el-GR" smtClean="0"/>
              <a:pPr/>
              <a:t>19/11/2021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D9CAA6-EA3C-4E7E-B831-EC5EBA3DF154}"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DBF52ECB-ACB7-4FF9-8D3E-D20DEEE4F82C}" type="datetimeFigureOut">
              <a:rPr lang="el-GR" smtClean="0"/>
              <a:pPr/>
              <a:t>19/11/2021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D9CAA6-EA3C-4E7E-B831-EC5EBA3DF154}"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61D9CAA6-EA3C-4E7E-B831-EC5EBA3DF154}"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DBF52ECB-ACB7-4FF9-8D3E-D20DEEE4F82C}" type="datetimeFigureOut">
              <a:rPr lang="el-GR" smtClean="0"/>
              <a:pPr/>
              <a:t>19/11/2021</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DBF52ECB-ACB7-4FF9-8D3E-D20DEEE4F82C}" type="datetimeFigureOut">
              <a:rPr lang="el-GR" smtClean="0"/>
              <a:pPr/>
              <a:t>19/11/2021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1D9CAA6-EA3C-4E7E-B831-EC5EBA3DF154}"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BF52ECB-ACB7-4FF9-8D3E-D20DEEE4F82C}" type="datetimeFigureOut">
              <a:rPr lang="el-GR" smtClean="0"/>
              <a:pPr/>
              <a:t>19/11/2021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1D9CAA6-EA3C-4E7E-B831-EC5EBA3DF15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DBF52ECB-ACB7-4FF9-8D3E-D20DEEE4F82C}" type="datetimeFigureOut">
              <a:rPr lang="el-GR" smtClean="0"/>
              <a:pPr/>
              <a:t>19/11/2021</a:t>
            </a:fld>
            <a:endParaRPr lang="el-GR"/>
          </a:p>
        </p:txBody>
      </p:sp>
      <p:sp>
        <p:nvSpPr>
          <p:cNvPr id="9" name="8 - Θέση αριθμού διαφάνειας"/>
          <p:cNvSpPr>
            <a:spLocks noGrp="1"/>
          </p:cNvSpPr>
          <p:nvPr>
            <p:ph type="sldNum" sz="quarter" idx="15"/>
          </p:nvPr>
        </p:nvSpPr>
        <p:spPr/>
        <p:txBody>
          <a:bodyPr/>
          <a:lstStyle/>
          <a:p>
            <a:fld id="{61D9CAA6-EA3C-4E7E-B831-EC5EBA3DF154}"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DBF52ECB-ACB7-4FF9-8D3E-D20DEEE4F82C}" type="datetimeFigureOut">
              <a:rPr lang="el-GR" smtClean="0"/>
              <a:pPr/>
              <a:t>19/11/2021</a:t>
            </a:fld>
            <a:endParaRPr lang="el-GR"/>
          </a:p>
        </p:txBody>
      </p:sp>
      <p:sp>
        <p:nvSpPr>
          <p:cNvPr id="9" name="8 - Θέση αριθμού διαφάνειας"/>
          <p:cNvSpPr>
            <a:spLocks noGrp="1"/>
          </p:cNvSpPr>
          <p:nvPr>
            <p:ph type="sldNum" sz="quarter" idx="11"/>
          </p:nvPr>
        </p:nvSpPr>
        <p:spPr/>
        <p:txBody>
          <a:bodyPr/>
          <a:lstStyle/>
          <a:p>
            <a:fld id="{61D9CAA6-EA3C-4E7E-B831-EC5EBA3DF154}"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BF52ECB-ACB7-4FF9-8D3E-D20DEEE4F82C}" type="datetimeFigureOut">
              <a:rPr lang="el-GR" smtClean="0"/>
              <a:pPr/>
              <a:t>19/11/2021</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1D9CAA6-EA3C-4E7E-B831-EC5EBA3DF154}"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lash.gr/tag/gonei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flash.gr/tag/sxesei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428596" y="2071678"/>
            <a:ext cx="8286808" cy="4286280"/>
          </a:xfrm>
        </p:spPr>
        <p:txBody>
          <a:bodyPr/>
          <a:lstStyle/>
          <a:p>
            <a:r>
              <a:rPr lang="el-GR" sz="2500" b="1" dirty="0" smtClean="0">
                <a:effectLst>
                  <a:outerShdw blurRad="38100" dist="38100" dir="2700000" algn="tl">
                    <a:srgbClr val="000000">
                      <a:alpha val="43137"/>
                    </a:srgbClr>
                  </a:outerShdw>
                </a:effectLst>
              </a:rPr>
              <a:t>Σχέσεις γονέων- παιδιών:</a:t>
            </a:r>
          </a:p>
          <a:p>
            <a:r>
              <a:rPr lang="el-GR" sz="2500" b="1" dirty="0" smtClean="0">
                <a:effectLst>
                  <a:outerShdw blurRad="38100" dist="38100" dir="2700000" algn="tl">
                    <a:srgbClr val="000000">
                      <a:alpha val="43137"/>
                    </a:srgbClr>
                  </a:outerShdw>
                </a:effectLst>
              </a:rPr>
              <a:t>Εφηβεία και οριοθέτηση</a:t>
            </a:r>
          </a:p>
          <a:p>
            <a:endParaRPr lang="el-GR" sz="2500" b="1" dirty="0" smtClean="0">
              <a:effectLst>
                <a:outerShdw blurRad="38100" dist="38100" dir="2700000" algn="tl">
                  <a:srgbClr val="000000">
                    <a:alpha val="43137"/>
                  </a:srgbClr>
                </a:outerShdw>
              </a:effectLst>
            </a:endParaRPr>
          </a:p>
          <a:p>
            <a:endParaRPr lang="el-GR" sz="2500" b="1" dirty="0" smtClean="0">
              <a:effectLst>
                <a:outerShdw blurRad="38100" dist="38100" dir="2700000" algn="tl">
                  <a:srgbClr val="000000">
                    <a:alpha val="43137"/>
                  </a:srgbClr>
                </a:outerShdw>
              </a:effectLst>
            </a:endParaRPr>
          </a:p>
          <a:p>
            <a:endParaRPr lang="el-GR" sz="2500" b="1" dirty="0" smtClean="0">
              <a:effectLst>
                <a:outerShdw blurRad="38100" dist="38100" dir="2700000" algn="tl">
                  <a:srgbClr val="000000">
                    <a:alpha val="43137"/>
                  </a:srgbClr>
                </a:outerShdw>
              </a:effectLst>
            </a:endParaRPr>
          </a:p>
          <a:p>
            <a:endParaRPr lang="el-GR" sz="2500" b="1" dirty="0" smtClean="0">
              <a:effectLst>
                <a:outerShdw blurRad="38100" dist="38100" dir="2700000" algn="tl">
                  <a:srgbClr val="000000">
                    <a:alpha val="43137"/>
                  </a:srgbClr>
                </a:outerShdw>
              </a:effectLst>
            </a:endParaRPr>
          </a:p>
          <a:p>
            <a:endParaRPr lang="el-GR" sz="2500" b="1" dirty="0" smtClean="0">
              <a:effectLst>
                <a:outerShdw blurRad="38100" dist="38100" dir="2700000" algn="tl">
                  <a:srgbClr val="000000">
                    <a:alpha val="43137"/>
                  </a:srgbClr>
                </a:outerShdw>
              </a:effectLst>
            </a:endParaRPr>
          </a:p>
          <a:p>
            <a:pPr algn="l"/>
            <a:r>
              <a:rPr lang="el-GR" sz="1800" b="1" dirty="0" err="1" smtClean="0">
                <a:effectLst>
                  <a:outerShdw blurRad="38100" dist="38100" dir="2700000" algn="tl">
                    <a:srgbClr val="000000">
                      <a:alpha val="43137"/>
                    </a:srgbClr>
                  </a:outerShdw>
                </a:effectLst>
              </a:rPr>
              <a:t>Παπατριανταφύλλου</a:t>
            </a:r>
            <a:r>
              <a:rPr lang="el-GR" sz="1800" b="1" dirty="0" smtClean="0">
                <a:effectLst>
                  <a:outerShdw blurRad="38100" dist="38100" dir="2700000" algn="tl">
                    <a:srgbClr val="000000">
                      <a:alpha val="43137"/>
                    </a:srgbClr>
                  </a:outerShdw>
                </a:effectLst>
              </a:rPr>
              <a:t> Ευαγγελία</a:t>
            </a:r>
          </a:p>
          <a:p>
            <a:pPr algn="l"/>
            <a:r>
              <a:rPr lang="el-GR" sz="1800" b="1" dirty="0" smtClean="0">
                <a:effectLst>
                  <a:outerShdw blurRad="38100" dist="38100" dir="2700000" algn="tl">
                    <a:srgbClr val="000000">
                      <a:alpha val="43137"/>
                    </a:srgbClr>
                  </a:outerShdw>
                </a:effectLst>
              </a:rPr>
              <a:t>Ψυχολόγος</a:t>
            </a:r>
          </a:p>
          <a:p>
            <a:endParaRPr lang="el-GR" sz="2500" b="1" dirty="0" smtClean="0">
              <a:effectLst>
                <a:outerShdw blurRad="38100" dist="38100" dir="2700000" algn="tl">
                  <a:srgbClr val="000000">
                    <a:alpha val="43137"/>
                  </a:srgbClr>
                </a:outerShdw>
              </a:effectLst>
            </a:endParaRPr>
          </a:p>
          <a:p>
            <a:r>
              <a:rPr lang="el-GR" sz="2500" b="1" dirty="0" smtClean="0">
                <a:effectLst>
                  <a:outerShdw blurRad="38100" dist="38100" dir="2700000" algn="tl">
                    <a:srgbClr val="000000">
                      <a:alpha val="43137"/>
                    </a:srgbClr>
                  </a:outerShdw>
                </a:effectLst>
              </a:rPr>
              <a:t> </a:t>
            </a:r>
            <a:endParaRPr lang="el-GR" sz="2500" b="1" dirty="0">
              <a:effectLst>
                <a:outerShdw blurRad="38100" dist="38100" dir="2700000" algn="tl">
                  <a:srgbClr val="000000">
                    <a:alpha val="43137"/>
                  </a:srgbClr>
                </a:outerShdw>
              </a:effectLst>
            </a:endParaRPr>
          </a:p>
        </p:txBody>
      </p:sp>
      <p:sp>
        <p:nvSpPr>
          <p:cNvPr id="2" name="1 - Τίτλος"/>
          <p:cNvSpPr>
            <a:spLocks noGrp="1"/>
          </p:cNvSpPr>
          <p:nvPr>
            <p:ph type="ctrTitle"/>
          </p:nvPr>
        </p:nvSpPr>
        <p:spPr>
          <a:xfrm>
            <a:off x="571472" y="428604"/>
            <a:ext cx="7772400" cy="1428760"/>
          </a:xfrm>
        </p:spPr>
        <p:txBody>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sz="4000" dirty="0" smtClean="0">
                <a:effectLst>
                  <a:outerShdw blurRad="38100" dist="38100" dir="2700000" algn="tl">
                    <a:srgbClr val="000000">
                      <a:alpha val="43137"/>
                    </a:srgbClr>
                  </a:outerShdw>
                </a:effectLst>
              </a:rPr>
              <a:t>1</a:t>
            </a:r>
            <a:r>
              <a:rPr lang="el-GR" sz="4000" baseline="30000" dirty="0" smtClean="0">
                <a:effectLst>
                  <a:outerShdw blurRad="38100" dist="38100" dir="2700000" algn="tl">
                    <a:srgbClr val="000000">
                      <a:alpha val="43137"/>
                    </a:srgbClr>
                  </a:outerShdw>
                </a:effectLst>
              </a:rPr>
              <a:t>ο</a:t>
            </a:r>
            <a:r>
              <a:rPr lang="el-GR" sz="4000" dirty="0" smtClean="0">
                <a:effectLst>
                  <a:outerShdw blurRad="38100" dist="38100" dir="2700000" algn="tl">
                    <a:srgbClr val="000000">
                      <a:alpha val="43137"/>
                    </a:srgbClr>
                  </a:outerShdw>
                </a:effectLst>
              </a:rPr>
              <a:t> ΕΠΑΛ Φλώρινας</a:t>
            </a:r>
            <a:br>
              <a:rPr lang="el-GR" sz="4000" dirty="0" smtClean="0">
                <a:effectLst>
                  <a:outerShdw blurRad="38100" dist="38100" dir="2700000" algn="tl">
                    <a:srgbClr val="000000">
                      <a:alpha val="43137"/>
                    </a:srgbClr>
                  </a:outerShdw>
                </a:effectLst>
              </a:rPr>
            </a:br>
            <a:r>
              <a:rPr lang="el-GR" sz="4000" dirty="0" smtClean="0">
                <a:effectLst>
                  <a:outerShdw blurRad="38100" dist="38100" dir="2700000" algn="tl">
                    <a:srgbClr val="000000">
                      <a:alpha val="43137"/>
                    </a:srgbClr>
                  </a:outerShdw>
                </a:effectLst>
              </a:rPr>
              <a:t>1</a:t>
            </a:r>
            <a:r>
              <a:rPr lang="el-GR" sz="4000" baseline="30000" dirty="0" smtClean="0">
                <a:effectLst>
                  <a:outerShdw blurRad="38100" dist="38100" dir="2700000" algn="tl">
                    <a:srgbClr val="000000">
                      <a:alpha val="43137"/>
                    </a:srgbClr>
                  </a:outerShdw>
                </a:effectLst>
              </a:rPr>
              <a:t>η</a:t>
            </a:r>
            <a:r>
              <a:rPr lang="el-GR" sz="4000" dirty="0" smtClean="0">
                <a:effectLst>
                  <a:outerShdw blurRad="38100" dist="38100" dir="2700000" algn="tl">
                    <a:srgbClr val="000000">
                      <a:alpha val="43137"/>
                    </a:srgbClr>
                  </a:outerShdw>
                </a:effectLst>
              </a:rPr>
              <a:t> διαδικτυακή συνάντηση</a:t>
            </a:r>
            <a:endParaRPr lang="el-GR" sz="4000" dirty="0">
              <a:effectLst>
                <a:outerShdw blurRad="38100" dist="38100" dir="2700000" algn="tl">
                  <a:srgbClr val="000000">
                    <a:alpha val="43137"/>
                  </a:srgbClr>
                </a:outerShdw>
              </a:effectLst>
            </a:endParaRPr>
          </a:p>
        </p:txBody>
      </p:sp>
      <p:pic>
        <p:nvPicPr>
          <p:cNvPr id="4" name="3 - Εικόνα" descr="εφηβ.jpg"/>
          <p:cNvPicPr>
            <a:picLocks noChangeAspect="1"/>
          </p:cNvPicPr>
          <p:nvPr/>
        </p:nvPicPr>
        <p:blipFill>
          <a:blip r:embed="rId3"/>
          <a:stretch>
            <a:fillRect/>
          </a:stretch>
        </p:blipFill>
        <p:spPr>
          <a:xfrm>
            <a:off x="5286380" y="3786190"/>
            <a:ext cx="3381372" cy="2257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1785926"/>
            <a:ext cx="8229600" cy="4191016"/>
          </a:xfrm>
        </p:spPr>
        <p:txBody>
          <a:bodyPr>
            <a:normAutofit/>
          </a:bodyPr>
          <a:lstStyle/>
          <a:p>
            <a:pPr>
              <a:buNone/>
            </a:pPr>
            <a:r>
              <a:rPr lang="el-GR" sz="2000" dirty="0" err="1" smtClean="0"/>
              <a:t>Τάνταρος</a:t>
            </a:r>
            <a:r>
              <a:rPr lang="en-US" sz="2000" dirty="0" smtClean="0"/>
              <a:t>, </a:t>
            </a:r>
            <a:r>
              <a:rPr lang="el-GR" sz="2000" dirty="0" smtClean="0"/>
              <a:t>Σ. (2011). </a:t>
            </a:r>
            <a:r>
              <a:rPr lang="el-GR" sz="2000" i="1" dirty="0" smtClean="0"/>
              <a:t>Ανθρώπινη Ανάπτυξη και Οικογένεια</a:t>
            </a:r>
            <a:r>
              <a:rPr lang="el-GR" sz="2000" dirty="0" smtClean="0"/>
              <a:t>. Πεδίο, Αθήνα</a:t>
            </a:r>
          </a:p>
          <a:p>
            <a:pPr>
              <a:buNone/>
            </a:pPr>
            <a:r>
              <a:rPr lang="el-GR" sz="2000" dirty="0" err="1" smtClean="0"/>
              <a:t>Μπίκου</a:t>
            </a:r>
            <a:r>
              <a:rPr lang="el-GR" sz="2000" dirty="0" smtClean="0"/>
              <a:t>- </a:t>
            </a:r>
            <a:r>
              <a:rPr lang="el-GR" sz="2000" dirty="0" err="1" smtClean="0"/>
              <a:t>Νάκου</a:t>
            </a:r>
            <a:r>
              <a:rPr lang="el-GR" sz="2000" dirty="0" smtClean="0"/>
              <a:t>, Ι. &amp; </a:t>
            </a:r>
            <a:r>
              <a:rPr lang="el-GR" sz="2000" dirty="0" err="1" smtClean="0"/>
              <a:t>Στογιαννίδου</a:t>
            </a:r>
            <a:r>
              <a:rPr lang="el-GR" sz="2000" dirty="0" smtClean="0"/>
              <a:t>, Α. (2006). </a:t>
            </a:r>
            <a:r>
              <a:rPr lang="el-GR" sz="2000" i="1" dirty="0" smtClean="0"/>
              <a:t>Πλαίσια συνεργασίας ψυχολόγων και εκπαιδευτικών για την οικογένεια και το σχολείο</a:t>
            </a:r>
            <a:r>
              <a:rPr lang="el-GR" sz="2000" dirty="0" smtClean="0"/>
              <a:t>.  </a:t>
            </a:r>
            <a:r>
              <a:rPr lang="el-GR" sz="2000" dirty="0" err="1" smtClean="0"/>
              <a:t>Τυπωθήτω</a:t>
            </a:r>
            <a:r>
              <a:rPr lang="el-GR" sz="2000" dirty="0" smtClean="0"/>
              <a:t>, Αθήνα.</a:t>
            </a:r>
          </a:p>
          <a:p>
            <a:pPr>
              <a:buNone/>
            </a:pPr>
            <a:r>
              <a:rPr lang="el-GR" sz="2000" dirty="0" err="1" smtClean="0"/>
              <a:t>Μαλακιώση</a:t>
            </a:r>
            <a:r>
              <a:rPr lang="el-GR" sz="2000" dirty="0" smtClean="0"/>
              <a:t>- </a:t>
            </a:r>
            <a:r>
              <a:rPr lang="el-GR" sz="2000" dirty="0" err="1" smtClean="0"/>
              <a:t>Λοίζου</a:t>
            </a:r>
            <a:r>
              <a:rPr lang="el-GR" sz="2000" dirty="0" smtClean="0"/>
              <a:t>, Μ. (2012). </a:t>
            </a:r>
            <a:r>
              <a:rPr lang="el-GR" sz="2000" i="1" dirty="0" smtClean="0"/>
              <a:t>Συμβουλευτική Ψυχολογία</a:t>
            </a:r>
            <a:r>
              <a:rPr lang="el-GR" sz="2000" dirty="0" smtClean="0"/>
              <a:t>. Πεδίο, Αθήνα.</a:t>
            </a:r>
          </a:p>
          <a:p>
            <a:pPr>
              <a:buNone/>
            </a:pPr>
            <a:r>
              <a:rPr lang="el-GR" sz="2000" dirty="0" err="1" smtClean="0"/>
              <a:t>Cole,Μ</a:t>
            </a:r>
            <a:r>
              <a:rPr lang="el-GR" sz="2000" dirty="0" smtClean="0"/>
              <a:t> &amp; </a:t>
            </a:r>
            <a:r>
              <a:rPr lang="el-GR" sz="2000" dirty="0" err="1" smtClean="0"/>
              <a:t>Cole</a:t>
            </a:r>
            <a:r>
              <a:rPr lang="el-GR" sz="2000" dirty="0" smtClean="0"/>
              <a:t>, Ρ. (2002). </a:t>
            </a:r>
            <a:r>
              <a:rPr lang="el-GR" sz="2000" i="1" dirty="0" smtClean="0"/>
              <a:t>Η ανάπτυξη των παιδιών</a:t>
            </a:r>
            <a:r>
              <a:rPr lang="el-GR" sz="2000" dirty="0" smtClean="0"/>
              <a:t>. </a:t>
            </a:r>
            <a:r>
              <a:rPr lang="el-GR" sz="2000" dirty="0" err="1" smtClean="0"/>
              <a:t>Τυπωθήτω</a:t>
            </a:r>
            <a:r>
              <a:rPr lang="el-GR" sz="2000" dirty="0" smtClean="0"/>
              <a:t>, Αθήνα</a:t>
            </a:r>
          </a:p>
          <a:p>
            <a:endParaRPr lang="el-GR" dirty="0"/>
          </a:p>
        </p:txBody>
      </p:sp>
      <p:sp>
        <p:nvSpPr>
          <p:cNvPr id="3" name="2 - Τίτλος"/>
          <p:cNvSpPr>
            <a:spLocks noGrp="1"/>
          </p:cNvSpPr>
          <p:nvPr>
            <p:ph type="title"/>
          </p:nvPr>
        </p:nvSpPr>
        <p:spPr/>
        <p:txBody>
          <a:bodyPr/>
          <a:lstStyle/>
          <a:p>
            <a:r>
              <a:rPr lang="el-GR" sz="3000" dirty="0" smtClean="0"/>
              <a:t>Βιβλιογραφία </a:t>
            </a:r>
            <a:endParaRPr lang="el-GR" sz="3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σύννεφο"/>
          <p:cNvSpPr/>
          <p:nvPr/>
        </p:nvSpPr>
        <p:spPr>
          <a:xfrm>
            <a:off x="785786" y="3214686"/>
            <a:ext cx="2786082" cy="150019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Δεν μου αρέσουν οι παρέες που κάνει στο σχολείο </a:t>
            </a:r>
            <a:endParaRPr lang="el-GR" dirty="0"/>
          </a:p>
        </p:txBody>
      </p:sp>
      <p:sp>
        <p:nvSpPr>
          <p:cNvPr id="5" name="4 - Επεξήγηση με σύννεφο"/>
          <p:cNvSpPr/>
          <p:nvPr/>
        </p:nvSpPr>
        <p:spPr>
          <a:xfrm>
            <a:off x="785786" y="714356"/>
            <a:ext cx="2500330" cy="150019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Μου μιλάει πολύ άσχημα, δεν με σέβεται!</a:t>
            </a:r>
            <a:endParaRPr lang="el-GR" dirty="0"/>
          </a:p>
        </p:txBody>
      </p:sp>
      <p:sp>
        <p:nvSpPr>
          <p:cNvPr id="6" name="5 - Επεξήγηση με σύννεφο"/>
          <p:cNvSpPr/>
          <p:nvPr/>
        </p:nvSpPr>
        <p:spPr>
          <a:xfrm>
            <a:off x="3500430" y="1714488"/>
            <a:ext cx="2500330" cy="135732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Δεν με ακούει καθόλου…</a:t>
            </a:r>
            <a:endParaRPr lang="el-GR" dirty="0"/>
          </a:p>
        </p:txBody>
      </p:sp>
      <p:sp>
        <p:nvSpPr>
          <p:cNvPr id="7" name="6 - Επεξήγηση με σύννεφο"/>
          <p:cNvSpPr/>
          <p:nvPr/>
        </p:nvSpPr>
        <p:spPr>
          <a:xfrm>
            <a:off x="5715008" y="3000372"/>
            <a:ext cx="2500330" cy="1357322"/>
          </a:xfrm>
          <a:prstGeom prst="cloudCallout">
            <a:avLst>
              <a:gd name="adj1" fmla="val 27021"/>
              <a:gd name="adj2" fmla="val 84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Τον παρασέρνουν, είναι καλό παιδί </a:t>
            </a:r>
            <a:endParaRPr lang="el-GR" dirty="0"/>
          </a:p>
        </p:txBody>
      </p:sp>
      <p:sp>
        <p:nvSpPr>
          <p:cNvPr id="9" name="8 - Επεξήγηση με σύννεφο"/>
          <p:cNvSpPr/>
          <p:nvPr/>
        </p:nvSpPr>
        <p:spPr>
          <a:xfrm>
            <a:off x="5857884" y="571480"/>
            <a:ext cx="2500330" cy="135732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Είναι όλη την μέρα στο κινητό..</a:t>
            </a:r>
            <a:endParaRPr lang="el-GR" dirty="0"/>
          </a:p>
        </p:txBody>
      </p:sp>
      <p:sp>
        <p:nvSpPr>
          <p:cNvPr id="10" name="9 - Επεξήγηση με σύννεφο"/>
          <p:cNvSpPr/>
          <p:nvPr/>
        </p:nvSpPr>
        <p:spPr>
          <a:xfrm>
            <a:off x="3571868" y="4429132"/>
            <a:ext cx="2714644" cy="1357322"/>
          </a:xfrm>
          <a:prstGeom prst="cloudCallout">
            <a:avLst>
              <a:gd name="adj1" fmla="val 31300"/>
              <a:gd name="adj2" fmla="val 78984"/>
            </a:avLst>
          </a:prstGeom>
          <a:solidFill>
            <a:schemeClr val="accent2">
              <a:lumMod val="75000"/>
            </a:schemeClr>
          </a:solidFill>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Δεν μας καταλαβαίνουν!</a:t>
            </a:r>
            <a:endParaRPr lang="el-G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Font typeface="Wingdings" pitchFamily="2" charset="2"/>
              <a:buChar char="Ø"/>
            </a:pPr>
            <a:r>
              <a:rPr lang="el-GR" b="1" dirty="0" smtClean="0"/>
              <a:t>   Εξελικτική διεργασία </a:t>
            </a:r>
          </a:p>
          <a:p>
            <a:pPr>
              <a:buFont typeface="Wingdings" pitchFamily="2" charset="2"/>
              <a:buChar char="Ø"/>
            </a:pPr>
            <a:r>
              <a:rPr lang="el-GR" b="1" dirty="0" smtClean="0"/>
              <a:t>   βιολογικές μεταβολές της ήβης,</a:t>
            </a:r>
          </a:p>
          <a:p>
            <a:pPr>
              <a:buFont typeface="Wingdings" pitchFamily="2" charset="2"/>
              <a:buChar char="Ø"/>
            </a:pPr>
            <a:r>
              <a:rPr lang="el-GR" b="1" dirty="0" smtClean="0"/>
              <a:t>  απόκτηση της ταυτότητας του εαυτού και του φύλου, </a:t>
            </a:r>
          </a:p>
          <a:p>
            <a:pPr>
              <a:buFont typeface="Wingdings" pitchFamily="2" charset="2"/>
              <a:buChar char="Ø"/>
            </a:pPr>
            <a:r>
              <a:rPr lang="el-GR" b="1" dirty="0" smtClean="0"/>
              <a:t>   αίσθημα ανεξαρτησίας </a:t>
            </a:r>
            <a:r>
              <a:rPr lang="el-GR" b="1" dirty="0" smtClean="0">
                <a:sym typeface="Wingdings" pitchFamily="2" charset="2"/>
              </a:rPr>
              <a:t></a:t>
            </a:r>
            <a:r>
              <a:rPr lang="el-GR" b="1" dirty="0" smtClean="0"/>
              <a:t> ενηλικίωση </a:t>
            </a:r>
            <a:endParaRPr lang="el-GR" dirty="0"/>
          </a:p>
        </p:txBody>
      </p:sp>
      <p:sp>
        <p:nvSpPr>
          <p:cNvPr id="3" name="2 - Τίτλος"/>
          <p:cNvSpPr>
            <a:spLocks noGrp="1"/>
          </p:cNvSpPr>
          <p:nvPr>
            <p:ph type="title"/>
          </p:nvPr>
        </p:nvSpPr>
        <p:spPr/>
        <p:txBody>
          <a:bodyPr>
            <a:normAutofit/>
          </a:bodyPr>
          <a:lstStyle/>
          <a:p>
            <a:r>
              <a:rPr lang="el-GR" sz="3500" b="1" dirty="0" smtClean="0"/>
              <a:t>Τι είναι όμως η εφηβεία;</a:t>
            </a:r>
            <a:endParaRPr lang="el-GR" sz="3500" dirty="0"/>
          </a:p>
        </p:txBody>
      </p:sp>
      <p:pic>
        <p:nvPicPr>
          <p:cNvPr id="4098" name="Picture 2" descr="Σχέσεις γονέων - παιδιών στην εφηβική ηλικία - Εφημερίδα ΑΜΑΡΥΣΙΑ"/>
          <p:cNvPicPr>
            <a:picLocks noChangeAspect="1" noChangeArrowheads="1"/>
          </p:cNvPicPr>
          <p:nvPr/>
        </p:nvPicPr>
        <p:blipFill>
          <a:blip r:embed="rId3"/>
          <a:srcRect/>
          <a:stretch>
            <a:fillRect/>
          </a:stretch>
        </p:blipFill>
        <p:spPr bwMode="auto">
          <a:xfrm>
            <a:off x="2643174" y="4000504"/>
            <a:ext cx="3333750" cy="244792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500034" y="1000108"/>
            <a:ext cx="7686700" cy="1219200"/>
          </a:xfrm>
        </p:spPr>
        <p:txBody>
          <a:bodyPr>
            <a:noAutofit/>
          </a:bodyPr>
          <a:lstStyle/>
          <a:p>
            <a:r>
              <a:rPr lang="el-GR" sz="3400" dirty="0" smtClean="0"/>
              <a:t>Τα πιο συχνά θέματα σύγκρουσης</a:t>
            </a:r>
            <a:br>
              <a:rPr lang="el-GR" sz="3400" dirty="0" smtClean="0"/>
            </a:br>
            <a:r>
              <a:rPr lang="el-GR" sz="3400" dirty="0" smtClean="0"/>
              <a:t> με τους γονείς …</a:t>
            </a:r>
            <a:endParaRPr lang="el-GR" sz="3400" dirty="0"/>
          </a:p>
        </p:txBody>
      </p:sp>
      <p:cxnSp>
        <p:nvCxnSpPr>
          <p:cNvPr id="5" name="4 - Ευθύγραμμο βέλος σύνδεσης"/>
          <p:cNvCxnSpPr/>
          <p:nvPr/>
        </p:nvCxnSpPr>
        <p:spPr>
          <a:xfrm rot="10800000" flipV="1">
            <a:off x="2285984" y="2285992"/>
            <a:ext cx="2071702" cy="150019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6" name="5 - Ευθύγραμμο βέλος σύνδεσης"/>
          <p:cNvCxnSpPr/>
          <p:nvPr/>
        </p:nvCxnSpPr>
        <p:spPr>
          <a:xfrm rot="5400000">
            <a:off x="3572662" y="3071016"/>
            <a:ext cx="1571636"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 name="6 - Ευθύγραμμο βέλος σύνδεσης"/>
          <p:cNvCxnSpPr/>
          <p:nvPr/>
        </p:nvCxnSpPr>
        <p:spPr>
          <a:xfrm>
            <a:off x="4357686" y="2285992"/>
            <a:ext cx="2286016" cy="150019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5" name="14 - Ορθογώνιο"/>
          <p:cNvSpPr/>
          <p:nvPr/>
        </p:nvSpPr>
        <p:spPr>
          <a:xfrm>
            <a:off x="642910" y="4071942"/>
            <a:ext cx="1928826" cy="1143008"/>
          </a:xfrm>
          <a:prstGeom prst="rect">
            <a:avLst/>
          </a:prstGeom>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Συμπεριφορά </a:t>
            </a:r>
            <a:endParaRPr lang="el-GR" dirty="0"/>
          </a:p>
        </p:txBody>
      </p:sp>
      <p:sp>
        <p:nvSpPr>
          <p:cNvPr id="17" name="16 - Ορθογώνιο"/>
          <p:cNvSpPr/>
          <p:nvPr/>
        </p:nvSpPr>
        <p:spPr>
          <a:xfrm>
            <a:off x="3714744" y="4071942"/>
            <a:ext cx="1928826" cy="1143008"/>
          </a:xfrm>
          <a:prstGeom prst="rect">
            <a:avLst/>
          </a:prstGeom>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Παρέες</a:t>
            </a:r>
            <a:endParaRPr lang="el-GR" dirty="0"/>
          </a:p>
        </p:txBody>
      </p:sp>
      <p:sp>
        <p:nvSpPr>
          <p:cNvPr id="18" name="17 - Ορθογώνιο"/>
          <p:cNvSpPr/>
          <p:nvPr/>
        </p:nvSpPr>
        <p:spPr>
          <a:xfrm>
            <a:off x="6572264" y="4071942"/>
            <a:ext cx="1928826" cy="1143008"/>
          </a:xfrm>
          <a:prstGeom prst="rect">
            <a:avLst/>
          </a:prstGeom>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Σχολική επίδοση  </a:t>
            </a:r>
            <a:endParaRPr lang="el-GR" dirty="0"/>
          </a:p>
        </p:txBody>
      </p:sp>
      <p:sp>
        <p:nvSpPr>
          <p:cNvPr id="25" name="24 - Σύννεφο"/>
          <p:cNvSpPr/>
          <p:nvPr/>
        </p:nvSpPr>
        <p:spPr>
          <a:xfrm>
            <a:off x="6357950" y="1285860"/>
            <a:ext cx="2428892" cy="157163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Τρόπος ενδυμασίας *</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00034" y="714356"/>
            <a:ext cx="8229600" cy="1357322"/>
          </a:xfrm>
        </p:spPr>
        <p:txBody>
          <a:bodyPr>
            <a:normAutofit/>
          </a:bodyPr>
          <a:lstStyle/>
          <a:p>
            <a:pPr>
              <a:buNone/>
            </a:pPr>
            <a:r>
              <a:rPr lang="el-GR" sz="2200" dirty="0" smtClean="0"/>
              <a:t>Ο Παγκόσμιος Οργανισμός Υγείας (WHO, 1965), έχει ορίσει τα χρόνια της εφηβείας από τα 10 έως τα 19 έτη.</a:t>
            </a:r>
          </a:p>
          <a:p>
            <a:pPr>
              <a:buNone/>
            </a:pPr>
            <a:r>
              <a:rPr lang="el-GR" sz="2200" dirty="0" smtClean="0"/>
              <a:t> Επίσης, η εφηβεία χωρίζεται σε τρία ηλικιακά στάδια:</a:t>
            </a:r>
          </a:p>
          <a:p>
            <a:pPr>
              <a:buNone/>
            </a:pPr>
            <a:endParaRPr lang="el-GR" sz="2200" dirty="0" smtClean="0"/>
          </a:p>
          <a:p>
            <a:pPr>
              <a:buNone/>
            </a:pPr>
            <a:endParaRPr lang="el-GR" sz="2400" dirty="0" smtClean="0"/>
          </a:p>
        </p:txBody>
      </p:sp>
      <p:sp>
        <p:nvSpPr>
          <p:cNvPr id="4" name="3 - Ορθογώνιο"/>
          <p:cNvSpPr/>
          <p:nvPr/>
        </p:nvSpPr>
        <p:spPr>
          <a:xfrm>
            <a:off x="7143768" y="2428868"/>
            <a:ext cx="1428760"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l-GR" dirty="0" smtClean="0"/>
              <a:t>γ) Η όψιμη εφηβεία </a:t>
            </a:r>
          </a:p>
          <a:p>
            <a:pPr>
              <a:buNone/>
            </a:pPr>
            <a:r>
              <a:rPr lang="el-GR" dirty="0" smtClean="0"/>
              <a:t>(17-21 ετών)</a:t>
            </a:r>
            <a:endParaRPr lang="el-GR" dirty="0"/>
          </a:p>
        </p:txBody>
      </p:sp>
      <p:sp>
        <p:nvSpPr>
          <p:cNvPr id="5" name="4 - Ορθογώνιο"/>
          <p:cNvSpPr/>
          <p:nvPr/>
        </p:nvSpPr>
        <p:spPr>
          <a:xfrm>
            <a:off x="500034" y="2428868"/>
            <a:ext cx="1428760"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l-GR" dirty="0" smtClean="0"/>
              <a:t>α) Πρώιμη Εφηβεία </a:t>
            </a:r>
          </a:p>
          <a:p>
            <a:pPr>
              <a:buNone/>
            </a:pPr>
            <a:r>
              <a:rPr lang="el-GR" dirty="0" smtClean="0"/>
              <a:t>(11-14 ετών) </a:t>
            </a:r>
          </a:p>
        </p:txBody>
      </p:sp>
      <p:sp>
        <p:nvSpPr>
          <p:cNvPr id="6" name="5 - Ορθογώνιο"/>
          <p:cNvSpPr/>
          <p:nvPr/>
        </p:nvSpPr>
        <p:spPr>
          <a:xfrm>
            <a:off x="2214546" y="2428868"/>
            <a:ext cx="4643470" cy="3429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u="sng" dirty="0" smtClean="0"/>
              <a:t>Η μέση εφηβεία (14-17 ετών):</a:t>
            </a:r>
          </a:p>
          <a:p>
            <a:pPr algn="ctr"/>
            <a:r>
              <a:rPr lang="el-GR" dirty="0" smtClean="0"/>
              <a:t>-αναζήτηση και επίτευξη ετερόφυλων σχέσεων</a:t>
            </a:r>
          </a:p>
          <a:p>
            <a:pPr algn="ctr"/>
            <a:r>
              <a:rPr lang="el-GR" dirty="0" smtClean="0"/>
              <a:t>-Κόσμος των ενηλίκων </a:t>
            </a:r>
          </a:p>
          <a:p>
            <a:pPr algn="ctr"/>
            <a:r>
              <a:rPr lang="el-GR" dirty="0" smtClean="0"/>
              <a:t>-Επαναδιαπραγμάτευση των σχέσεων με γονείς </a:t>
            </a:r>
          </a:p>
          <a:p>
            <a:pPr algn="ctr"/>
            <a:r>
              <a:rPr lang="el-GR" dirty="0" smtClean="0"/>
              <a:t> Αναζητά πρότυπα, θέτει υπαρξιακά ερωτήματα και τοποθετείται φιλοσοφικά κι ιδεολογικά</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00034" y="1857364"/>
            <a:ext cx="8229600" cy="3786214"/>
          </a:xfrm>
        </p:spPr>
        <p:txBody>
          <a:bodyPr/>
          <a:lstStyle/>
          <a:p>
            <a:pPr>
              <a:buNone/>
            </a:pPr>
            <a:r>
              <a:rPr lang="el-GR" sz="2200" dirty="0" smtClean="0"/>
              <a:t>1) Επικοινωνία</a:t>
            </a:r>
          </a:p>
          <a:p>
            <a:pPr>
              <a:buNone/>
            </a:pPr>
            <a:r>
              <a:rPr lang="el-GR" sz="2200" dirty="0" smtClean="0"/>
              <a:t>2) Ισότιμες σχέσεις</a:t>
            </a:r>
          </a:p>
          <a:p>
            <a:pPr>
              <a:buNone/>
            </a:pPr>
            <a:r>
              <a:rPr lang="el-GR" sz="2200" dirty="0" smtClean="0"/>
              <a:t>3) Ελευθερία στις αποφάσεις</a:t>
            </a:r>
          </a:p>
          <a:p>
            <a:pPr>
              <a:buNone/>
            </a:pPr>
            <a:r>
              <a:rPr lang="el-GR" sz="2200" dirty="0" smtClean="0"/>
              <a:t>4) Αυτοεκτίμηση </a:t>
            </a:r>
          </a:p>
          <a:p>
            <a:pPr>
              <a:buNone/>
            </a:pPr>
            <a:r>
              <a:rPr lang="el-GR" sz="2200" dirty="0" smtClean="0"/>
              <a:t>5)Αλλαγή του εαυτού σας</a:t>
            </a:r>
          </a:p>
          <a:p>
            <a:pPr>
              <a:buNone/>
            </a:pPr>
            <a:r>
              <a:rPr lang="el-GR" sz="2200" dirty="0" smtClean="0"/>
              <a:t>6)Αυταρχικότητα;</a:t>
            </a:r>
          </a:p>
          <a:p>
            <a:pPr>
              <a:buNone/>
            </a:pPr>
            <a:r>
              <a:rPr lang="el-GR" sz="2200" dirty="0" smtClean="0"/>
              <a:t>7) Προσδοκίες </a:t>
            </a:r>
          </a:p>
          <a:p>
            <a:pPr>
              <a:buNone/>
            </a:pPr>
            <a:endParaRPr lang="el-GR" dirty="0" smtClean="0"/>
          </a:p>
        </p:txBody>
      </p:sp>
      <p:sp>
        <p:nvSpPr>
          <p:cNvPr id="3" name="2 - Τίτλος"/>
          <p:cNvSpPr>
            <a:spLocks noGrp="1"/>
          </p:cNvSpPr>
          <p:nvPr>
            <p:ph type="title"/>
          </p:nvPr>
        </p:nvSpPr>
        <p:spPr/>
        <p:txBody>
          <a:bodyPr>
            <a:normAutofit/>
          </a:bodyPr>
          <a:lstStyle/>
          <a:p>
            <a:r>
              <a:rPr lang="el-GR" sz="3000" b="1" dirty="0" smtClean="0"/>
              <a:t>Πως όμως μπορούν οι </a:t>
            </a:r>
            <a:r>
              <a:rPr lang="el-GR" sz="3000" u="sng" dirty="0" smtClean="0">
                <a:hlinkClick r:id="rId3" tooltip="ΓΟΝΕΙΣ"/>
              </a:rPr>
              <a:t>γονείς</a:t>
            </a:r>
            <a:r>
              <a:rPr lang="el-GR" sz="3000" b="1" dirty="0" smtClean="0"/>
              <a:t> να βελτιώσουν την καθημερινή </a:t>
            </a:r>
            <a:r>
              <a:rPr lang="el-GR" sz="3000" u="sng" dirty="0" smtClean="0">
                <a:hlinkClick r:id="rId4" tooltip="ΣΧΕΣΕΙΣ"/>
              </a:rPr>
              <a:t>σχέση</a:t>
            </a:r>
            <a:r>
              <a:rPr lang="el-GR" sz="3000" b="1" dirty="0" smtClean="0"/>
              <a:t> τους με τον έφηβο;</a:t>
            </a:r>
            <a:endParaRPr lang="el-GR" sz="3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2071678"/>
            <a:ext cx="8229600" cy="4167198"/>
          </a:xfrm>
        </p:spPr>
        <p:txBody>
          <a:bodyPr/>
          <a:lstStyle/>
          <a:p>
            <a:pPr>
              <a:buNone/>
            </a:pPr>
            <a:r>
              <a:rPr lang="el-GR" sz="2300" b="1" dirty="0" smtClean="0"/>
              <a:t>1) Συμφωνήστε για τα όρια  και τους κανόνες που επιθυμείτε να θέσετε.</a:t>
            </a:r>
          </a:p>
          <a:p>
            <a:pPr>
              <a:buNone/>
            </a:pPr>
            <a:r>
              <a:rPr lang="el-GR" sz="2300" b="1" dirty="0" smtClean="0"/>
              <a:t>2)Θέστε τα όρια από κοινού και να είστε αμετακίνητοι</a:t>
            </a:r>
          </a:p>
          <a:p>
            <a:pPr>
              <a:buNone/>
            </a:pPr>
            <a:r>
              <a:rPr lang="el-GR" sz="2300" b="1" dirty="0" smtClean="0"/>
              <a:t>3)Ενθαρρύνετε το παιδί να εκφράζει τα συναισθήματα και τις δυσκολίες του</a:t>
            </a:r>
          </a:p>
          <a:p>
            <a:pPr>
              <a:buNone/>
            </a:pPr>
            <a:r>
              <a:rPr lang="el-GR" sz="2300" b="1" dirty="0" smtClean="0"/>
              <a:t>4)Αποφεύγετε φράσεις όπως «ρε φίλε», «ρε κολλητέ», «αφού είμαστε φίλοι, μπορείς να μου τα λες όλα» κ.α.</a:t>
            </a:r>
          </a:p>
          <a:p>
            <a:pPr>
              <a:buNone/>
            </a:pPr>
            <a:endParaRPr lang="el-GR" dirty="0" smtClean="0"/>
          </a:p>
          <a:p>
            <a:pPr>
              <a:buNone/>
            </a:pPr>
            <a:endParaRPr lang="el-GR" dirty="0"/>
          </a:p>
        </p:txBody>
      </p:sp>
      <p:sp>
        <p:nvSpPr>
          <p:cNvPr id="3" name="2 - Τίτλος"/>
          <p:cNvSpPr>
            <a:spLocks noGrp="1"/>
          </p:cNvSpPr>
          <p:nvPr>
            <p:ph type="title"/>
          </p:nvPr>
        </p:nvSpPr>
        <p:spPr>
          <a:xfrm>
            <a:off x="500034" y="428604"/>
            <a:ext cx="8229600" cy="1219200"/>
          </a:xfrm>
        </p:spPr>
        <p:txBody>
          <a:bodyPr>
            <a:normAutofit/>
          </a:bodyPr>
          <a:lstStyle/>
          <a:p>
            <a:r>
              <a:rPr lang="el-GR" sz="3500" dirty="0" smtClean="0"/>
              <a:t>Μερικοί τρόποι που βοηθούν στην οριοθέτηση …</a:t>
            </a:r>
            <a:endParaRPr lang="el-GR" sz="35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1142984"/>
            <a:ext cx="8229600" cy="4429156"/>
          </a:xfrm>
        </p:spPr>
        <p:txBody>
          <a:bodyPr>
            <a:normAutofit/>
          </a:bodyPr>
          <a:lstStyle/>
          <a:p>
            <a:pPr>
              <a:buNone/>
            </a:pPr>
            <a:r>
              <a:rPr lang="el-GR" sz="2200" b="1" dirty="0" smtClean="0"/>
              <a:t>5)Μην επιτρέπετε να σας βρίζει.</a:t>
            </a:r>
          </a:p>
          <a:p>
            <a:pPr>
              <a:buNone/>
            </a:pPr>
            <a:r>
              <a:rPr lang="el-GR" sz="2200" b="1" dirty="0" smtClean="0"/>
              <a:t>6)Επιλέξτε τις μάχες σας.</a:t>
            </a:r>
          </a:p>
          <a:p>
            <a:pPr>
              <a:buNone/>
            </a:pPr>
            <a:r>
              <a:rPr lang="el-GR" sz="2200" b="1" dirty="0" smtClean="0"/>
              <a:t>7) Δώστε στον έφηβο τον προσωπικό του χρόνο και χώρο.</a:t>
            </a:r>
            <a:endParaRPr lang="el-GR" sz="2200" dirty="0" smtClean="0"/>
          </a:p>
          <a:p>
            <a:pPr>
              <a:buNone/>
            </a:pPr>
            <a:r>
              <a:rPr lang="el-GR" sz="2200" b="1" dirty="0" smtClean="0"/>
              <a:t>8)Ορίστε από κοινού (γονείς κι έφηβος) τις ώρες που θα καταναλώνει σε ορισμένες συνήθειες και ασχολίες.</a:t>
            </a:r>
          </a:p>
          <a:p>
            <a:endParaRPr lang="el-GR" sz="2200" b="1" dirty="0" smtClean="0"/>
          </a:p>
          <a:p>
            <a:endParaRPr lang="el-GR" sz="2200" b="1" dirty="0" smtClean="0"/>
          </a:p>
          <a:p>
            <a:pPr>
              <a:buNone/>
            </a:pPr>
            <a:r>
              <a:rPr lang="el-GR" sz="2200" b="1" dirty="0" smtClean="0"/>
              <a:t>9) Απευθυνθείτε σε έναν ειδικό</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2476504"/>
          </a:xfrm>
        </p:spPr>
        <p:txBody>
          <a:bodyPr/>
          <a:lstStyle/>
          <a:p>
            <a:pPr>
              <a:buNone/>
            </a:pPr>
            <a:r>
              <a:rPr lang="el-GR" dirty="0" smtClean="0"/>
              <a:t>Δεν μπορούμε να εξασφαλίσουμε θάλασσες χωρίς φουρτούνες… </a:t>
            </a:r>
          </a:p>
          <a:p>
            <a:pPr>
              <a:buNone/>
            </a:pPr>
            <a:endParaRPr lang="el-GR" dirty="0" smtClean="0"/>
          </a:p>
          <a:p>
            <a:pPr>
              <a:buNone/>
            </a:pPr>
            <a:r>
              <a:rPr lang="el-GR" dirty="0" smtClean="0"/>
              <a:t>Όμως μπορούμε, σιγά-σιγά, να χαρτογραφήσουμε τα πιο ασφαλή νερά και να χαράξουμε αναλόγως τη ρότα μας.</a:t>
            </a:r>
            <a:endParaRPr lang="el-GR" dirty="0"/>
          </a:p>
        </p:txBody>
      </p:sp>
      <p:sp>
        <p:nvSpPr>
          <p:cNvPr id="4" name="3 - Γελαστό πρόσωπο"/>
          <p:cNvSpPr/>
          <p:nvPr/>
        </p:nvSpPr>
        <p:spPr>
          <a:xfrm>
            <a:off x="5929322" y="4143380"/>
            <a:ext cx="1928826" cy="178595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114</TotalTime>
  <Words>913</Words>
  <Application>Microsoft Office PowerPoint</Application>
  <PresentationFormat>Προβολή στην οθόνη (4:3)</PresentationFormat>
  <Paragraphs>108</Paragraphs>
  <Slides>10</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Χαρτί</vt:lpstr>
      <vt:lpstr>                    1ο ΕΠΑΛ Φλώρινας 1η διαδικτυακή συνάντηση</vt:lpstr>
      <vt:lpstr>Διαφάνεια 2</vt:lpstr>
      <vt:lpstr>Τι είναι όμως η εφηβεία;</vt:lpstr>
      <vt:lpstr>Τα πιο συχνά θέματα σύγκρουσης  με τους γονείς …</vt:lpstr>
      <vt:lpstr>Διαφάνεια 5</vt:lpstr>
      <vt:lpstr>Πως όμως μπορούν οι γονείς να βελτιώσουν την καθημερινή σχέση τους με τον έφηβο;</vt:lpstr>
      <vt:lpstr>Μερικοί τρόποι που βοηθούν στην οριοθέτηση …</vt:lpstr>
      <vt:lpstr>Διαφάνεια 8</vt:lpstr>
      <vt:lpstr>Διαφάνεια 9</vt:lpstr>
      <vt:lpstr>Βιβλιογραφία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1ο ΕΠΑΛ Φλώρινας 1η διαδικτυακή συνάντηση</dc:title>
  <dc:creator>manolisgkantos@yahoo.gr</dc:creator>
  <cp:lastModifiedBy>Windows 7</cp:lastModifiedBy>
  <cp:revision>13</cp:revision>
  <dcterms:created xsi:type="dcterms:W3CDTF">2021-11-12T12:21:09Z</dcterms:created>
  <dcterms:modified xsi:type="dcterms:W3CDTF">2021-11-19T19:28:20Z</dcterms:modified>
</cp:coreProperties>
</file>