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ADDA7717-45E2-4B7F-8875-3B023EE09AA7}"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3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8C217D7-8738-47F2-97FC-35F62711268A}" type="datetimeFigureOut">
              <a:rPr lang="el-GR" smtClean="0"/>
              <a:t>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14895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44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2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354334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50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928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054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365119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8C217D7-8738-47F2-97FC-35F62711268A}" type="datetimeFigureOut">
              <a:rPr lang="el-GR" smtClean="0"/>
              <a:t>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DA7717-45E2-4B7F-8875-3B023EE09AA7}"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48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8C217D7-8738-47F2-97FC-35F62711268A}" type="datetimeFigureOut">
              <a:rPr lang="el-GR" smtClean="0"/>
              <a:t>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37020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8C217D7-8738-47F2-97FC-35F62711268A}" type="datetimeFigureOut">
              <a:rPr lang="el-GR" smtClean="0"/>
              <a:t>8/7/2024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DDA7717-45E2-4B7F-8875-3B023EE09AA7}"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02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D8C217D7-8738-47F2-97FC-35F62711268A}" type="datetimeFigureOut">
              <a:rPr lang="el-GR" smtClean="0"/>
              <a:t>8/7/2024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DDA7717-45E2-4B7F-8875-3B023EE09AA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39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17D7-8738-47F2-97FC-35F62711268A}" type="datetimeFigureOut">
              <a:rPr lang="el-GR" smtClean="0"/>
              <a:t>8/7/2024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125355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8C217D7-8738-47F2-97FC-35F62711268A}" type="datetimeFigureOut">
              <a:rPr lang="el-GR" smtClean="0"/>
              <a:t>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DA7717-45E2-4B7F-8875-3B023EE09AA7}"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43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8C217D7-8738-47F2-97FC-35F62711268A}" type="datetimeFigureOut">
              <a:rPr lang="el-GR" smtClean="0"/>
              <a:t>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DA7717-45E2-4B7F-8875-3B023EE09AA7}" type="slidenum">
              <a:rPr lang="el-GR" smtClean="0"/>
              <a:t>‹#›</a:t>
            </a:fld>
            <a:endParaRPr lang="el-GR"/>
          </a:p>
        </p:txBody>
      </p:sp>
    </p:spTree>
    <p:extLst>
      <p:ext uri="{BB962C8B-B14F-4D97-AF65-F5344CB8AC3E}">
        <p14:creationId xmlns:p14="http://schemas.microsoft.com/office/powerpoint/2010/main" val="399146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C217D7-8738-47F2-97FC-35F62711268A}" type="datetimeFigureOut">
              <a:rPr lang="el-GR" smtClean="0"/>
              <a:t>8/7/2024</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DA7717-45E2-4B7F-8875-3B023EE09AA7}" type="slidenum">
              <a:rPr lang="el-GR" smtClean="0"/>
              <a:t>‹#›</a:t>
            </a:fld>
            <a:endParaRPr lang="el-GR"/>
          </a:p>
        </p:txBody>
      </p:sp>
    </p:spTree>
    <p:extLst>
      <p:ext uri="{BB962C8B-B14F-4D97-AF65-F5344CB8AC3E}">
        <p14:creationId xmlns:p14="http://schemas.microsoft.com/office/powerpoint/2010/main" val="33870002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35094" y="2888478"/>
            <a:ext cx="9144000" cy="2387600"/>
          </a:xfrm>
        </p:spPr>
        <p:txBody>
          <a:bodyPr>
            <a:normAutofit fontScale="90000"/>
          </a:bodyPr>
          <a:lstStyle/>
          <a:p>
            <a:r>
              <a:rPr lang="el-GR" sz="3000" b="1" dirty="0">
                <a:solidFill>
                  <a:schemeClr val="accent4">
                    <a:lumMod val="75000"/>
                  </a:schemeClr>
                </a:solidFill>
              </a:rPr>
              <a:t>Ο κύκλος ζωής του προϊόντος</a:t>
            </a:r>
            <a:br>
              <a:rPr lang="el-GR" sz="3000" b="1" dirty="0">
                <a:solidFill>
                  <a:schemeClr val="accent4">
                    <a:lumMod val="75000"/>
                  </a:schemeClr>
                </a:solidFill>
              </a:rPr>
            </a:br>
            <a:br>
              <a:rPr lang="el-GR" sz="3000" b="1" dirty="0">
                <a:solidFill>
                  <a:schemeClr val="accent4">
                    <a:lumMod val="75000"/>
                  </a:schemeClr>
                </a:solidFill>
              </a:rPr>
            </a:br>
            <a:br>
              <a:rPr lang="el-GR" sz="3000" b="1" dirty="0">
                <a:solidFill>
                  <a:schemeClr val="accent4">
                    <a:lumMod val="75000"/>
                  </a:schemeClr>
                </a:solidFill>
              </a:rPr>
            </a:br>
            <a:r>
              <a:rPr lang="el-GR" sz="3000" b="1" dirty="0">
                <a:solidFill>
                  <a:schemeClr val="accent4">
                    <a:lumMod val="75000"/>
                  </a:schemeClr>
                </a:solidFill>
              </a:rPr>
              <a:t>                                       </a:t>
            </a:r>
            <a:r>
              <a:rPr lang="el-GR" sz="1800" b="1" dirty="0">
                <a:solidFill>
                  <a:schemeClr val="accent4">
                    <a:lumMod val="75000"/>
                  </a:schemeClr>
                </a:solidFill>
              </a:rPr>
              <a:t>Οι μαθητές:</a:t>
            </a:r>
            <a:br>
              <a:rPr lang="el-GR" sz="3000" b="1" dirty="0">
                <a:solidFill>
                  <a:schemeClr val="accent4">
                    <a:lumMod val="75000"/>
                  </a:schemeClr>
                </a:solidFill>
              </a:rPr>
            </a:br>
            <a:r>
              <a:rPr lang="el-GR" sz="1800" b="1" dirty="0">
                <a:solidFill>
                  <a:schemeClr val="accent4">
                    <a:lumMod val="75000"/>
                  </a:schemeClr>
                </a:solidFill>
              </a:rPr>
              <a:t>                                                                                    Γεωργίου Ελένη </a:t>
            </a:r>
            <a:br>
              <a:rPr lang="el-GR" sz="1800" b="1" dirty="0">
                <a:solidFill>
                  <a:schemeClr val="accent4">
                    <a:lumMod val="75000"/>
                  </a:schemeClr>
                </a:solidFill>
              </a:rPr>
            </a:br>
            <a:r>
              <a:rPr lang="el-GR" sz="1800" b="1" dirty="0">
                <a:solidFill>
                  <a:schemeClr val="accent4">
                    <a:lumMod val="75000"/>
                  </a:schemeClr>
                </a:solidFill>
              </a:rPr>
              <a:t>                                                                                            Ταλλίδου Μελπομένη</a:t>
            </a:r>
            <a:br>
              <a:rPr lang="el-GR" sz="1800" b="1" dirty="0">
                <a:solidFill>
                  <a:schemeClr val="accent4">
                    <a:lumMod val="75000"/>
                  </a:schemeClr>
                </a:solidFill>
              </a:rPr>
            </a:br>
            <a:r>
              <a:rPr lang="el-GR" sz="1800" b="1" dirty="0">
                <a:solidFill>
                  <a:schemeClr val="accent4">
                    <a:lumMod val="75000"/>
                  </a:schemeClr>
                </a:solidFill>
              </a:rPr>
              <a:t>                                                                                      Λιουμάνη Ιωάννα</a:t>
            </a:r>
          </a:p>
        </p:txBody>
      </p:sp>
    </p:spTree>
    <p:extLst>
      <p:ext uri="{BB962C8B-B14F-4D97-AF65-F5344CB8AC3E}">
        <p14:creationId xmlns:p14="http://schemas.microsoft.com/office/powerpoint/2010/main" val="106290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2"/>
            <a:ext cx="6404359" cy="991947"/>
          </a:xfrm>
        </p:spPr>
        <p:txBody>
          <a:bodyPr>
            <a:normAutofit/>
          </a:bodyPr>
          <a:lstStyle/>
          <a:p>
            <a:r>
              <a:rPr lang="el-GR" sz="2800" b="1" dirty="0">
                <a:solidFill>
                  <a:schemeClr val="accent4">
                    <a:lumMod val="75000"/>
                  </a:schemeClr>
                </a:solidFill>
              </a:rPr>
              <a:t>Τα στάδια στη διαδικασία αποδοχής του προϊόντος από τους καταναλωτές </a:t>
            </a:r>
          </a:p>
        </p:txBody>
      </p:sp>
      <p:sp>
        <p:nvSpPr>
          <p:cNvPr id="3" name="Θέση περιεχομένου 2"/>
          <p:cNvSpPr>
            <a:spLocks noGrp="1"/>
          </p:cNvSpPr>
          <p:nvPr>
            <p:ph idx="1"/>
          </p:nvPr>
        </p:nvSpPr>
        <p:spPr/>
        <p:txBody>
          <a:bodyPr>
            <a:normAutofit/>
          </a:bodyPr>
          <a:lstStyle/>
          <a:p>
            <a:r>
              <a:rPr lang="el-GR" sz="2000" b="1" dirty="0">
                <a:solidFill>
                  <a:schemeClr val="accent5">
                    <a:lumMod val="75000"/>
                  </a:schemeClr>
                </a:solidFill>
              </a:rPr>
              <a:t>1ο Στάδιο ― Ενημέρωση: απλώς ο καταναλωτής έχει ενημερωθεί για το νέο προϊόν. Δεν γνωρίζει πρόσθετες πληροφορίες.</a:t>
            </a:r>
          </a:p>
          <a:p>
            <a:r>
              <a:rPr lang="el-GR" sz="2000" b="1" dirty="0">
                <a:solidFill>
                  <a:schemeClr val="accent5">
                    <a:lumMod val="75000"/>
                  </a:schemeClr>
                </a:solidFill>
              </a:rPr>
              <a:t> 2ο Στάδιο ― Ενδιαφέρον: κινητοποίηση του ενδιαφέροντος για πρόσθετη ενημέρωση.</a:t>
            </a:r>
          </a:p>
          <a:p>
            <a:r>
              <a:rPr lang="el-GR" sz="2000" b="1" dirty="0">
                <a:solidFill>
                  <a:schemeClr val="accent5">
                    <a:lumMod val="75000"/>
                  </a:schemeClr>
                </a:solidFill>
              </a:rPr>
              <a:t> 3ο Στάδιο ― Προβληματισμός: κλονισμός της υφιστάμενης στάσης. Πρέπει να το δοκιμάσω; </a:t>
            </a:r>
          </a:p>
          <a:p>
            <a:r>
              <a:rPr lang="el-GR" sz="2000" b="1" dirty="0">
                <a:solidFill>
                  <a:schemeClr val="accent5">
                    <a:lumMod val="75000"/>
                  </a:schemeClr>
                </a:solidFill>
              </a:rPr>
              <a:t>4ο Στάδιο ― Δοκιμή: καταναλώνει δοκιμαστικά μια μικρή ποσότητα. Είναι επιφυλακτικός.</a:t>
            </a:r>
          </a:p>
          <a:p>
            <a:r>
              <a:rPr lang="el-GR" sz="2000" b="1" dirty="0">
                <a:solidFill>
                  <a:schemeClr val="accent5">
                    <a:lumMod val="75000"/>
                  </a:schemeClr>
                </a:solidFill>
              </a:rPr>
              <a:t> 5ο Στάδιο ― Υιοθέτηση: εντυπώνεται στη νήμη του (Ενθύμημα) γίνεται τακτικός καταναλωτής γνωρίζει όλες τις χρήσεις και τις πληροφορίες γύρω από το προϊόν. </a:t>
            </a:r>
          </a:p>
        </p:txBody>
      </p:sp>
    </p:spTree>
    <p:extLst>
      <p:ext uri="{BB962C8B-B14F-4D97-AF65-F5344CB8AC3E}">
        <p14:creationId xmlns:p14="http://schemas.microsoft.com/office/powerpoint/2010/main" val="41004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ΜΑΘΗΜΑ 5 Ο ΜΑΡΚΕΤΙΝΓΚ. Ο Κύκλος Ζωής Του Προϊόντος. - ppt κατέβασ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321" y="1130315"/>
            <a:ext cx="6430690" cy="482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6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chemeClr val="accent4">
                    <a:lumMod val="75000"/>
                  </a:schemeClr>
                </a:solidFill>
              </a:rPr>
              <a:t>Διαδικασία Ανάπτυξης Νέων Προϊόντων</a:t>
            </a:r>
          </a:p>
        </p:txBody>
      </p:sp>
      <p:sp>
        <p:nvSpPr>
          <p:cNvPr id="3" name="Θέση περιεχομένου 2"/>
          <p:cNvSpPr>
            <a:spLocks noGrp="1"/>
          </p:cNvSpPr>
          <p:nvPr>
            <p:ph idx="1"/>
          </p:nvPr>
        </p:nvSpPr>
        <p:spPr/>
        <p:txBody>
          <a:bodyPr>
            <a:normAutofit fontScale="85000" lnSpcReduction="20000"/>
          </a:bodyPr>
          <a:lstStyle/>
          <a:p>
            <a:r>
              <a:rPr lang="el-GR" b="1" dirty="0">
                <a:solidFill>
                  <a:schemeClr val="accent5">
                    <a:lumMod val="75000"/>
                  </a:schemeClr>
                </a:solidFill>
              </a:rPr>
              <a:t> </a:t>
            </a:r>
            <a:r>
              <a:rPr lang="el-GR" b="1" u="sng" dirty="0">
                <a:solidFill>
                  <a:schemeClr val="accent5">
                    <a:lumMod val="75000"/>
                  </a:schemeClr>
                </a:solidFill>
              </a:rPr>
              <a:t>Προγραμματισμός: </a:t>
            </a:r>
          </a:p>
          <a:p>
            <a:r>
              <a:rPr lang="el-GR" b="1" dirty="0">
                <a:solidFill>
                  <a:schemeClr val="accent5">
                    <a:lumMod val="75000"/>
                  </a:schemeClr>
                </a:solidFill>
              </a:rPr>
              <a:t> προσδιορισμό της ευκαιρίας </a:t>
            </a:r>
          </a:p>
          <a:p>
            <a:r>
              <a:rPr lang="el-GR" b="1" dirty="0">
                <a:solidFill>
                  <a:schemeClr val="accent5">
                    <a:lumMod val="75000"/>
                  </a:schemeClr>
                </a:solidFill>
              </a:rPr>
              <a:t> παραδοτέο: Εντολή Ανάπτυξης του Έργου, το οποίο καθορίζει την αγορά-στόχο για το προϊόν, τους επιχειρηματικούς στόχους, τις βασικές υποθέσεις και τους περιορισμούς της διαδικασίας. </a:t>
            </a:r>
          </a:p>
          <a:p>
            <a:r>
              <a:rPr lang="el-GR" b="1" dirty="0">
                <a:solidFill>
                  <a:schemeClr val="accent5">
                    <a:lumMod val="75000"/>
                  </a:schemeClr>
                </a:solidFill>
              </a:rPr>
              <a:t> </a:t>
            </a:r>
            <a:r>
              <a:rPr lang="el-GR" b="1" u="sng" dirty="0">
                <a:solidFill>
                  <a:schemeClr val="accent5">
                    <a:lumMod val="75000"/>
                  </a:schemeClr>
                </a:solidFill>
              </a:rPr>
              <a:t>Ανάπτυξη Ιδέας: </a:t>
            </a:r>
          </a:p>
          <a:p>
            <a:r>
              <a:rPr lang="el-GR" b="1" dirty="0">
                <a:solidFill>
                  <a:schemeClr val="accent5">
                    <a:lumMod val="75000"/>
                  </a:schemeClr>
                </a:solidFill>
              </a:rPr>
              <a:t> επιλέγεται μια ή περισσότερες ιδέες για περαιτέρω ανάπτυξη και δοκιμή </a:t>
            </a:r>
          </a:p>
          <a:p>
            <a:r>
              <a:rPr lang="el-GR" b="1" dirty="0">
                <a:solidFill>
                  <a:schemeClr val="accent5">
                    <a:lumMod val="75000"/>
                  </a:schemeClr>
                </a:solidFill>
              </a:rPr>
              <a:t>παραδοτέο: η περιγραφή της λειτουργίας της ιδέας και των χαρακτηριστικών του προϊόντος, μια ανάλυση των ανταγωνιστικών προϊόντων και μια οικονομική αξιολόγηση του έργου.</a:t>
            </a:r>
          </a:p>
        </p:txBody>
      </p:sp>
    </p:spTree>
    <p:extLst>
      <p:ext uri="{BB962C8B-B14F-4D97-AF65-F5344CB8AC3E}">
        <p14:creationId xmlns:p14="http://schemas.microsoft.com/office/powerpoint/2010/main" val="260227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95260" y="1238506"/>
            <a:ext cx="7788777" cy="684298"/>
          </a:xfrm>
        </p:spPr>
        <p:txBody>
          <a:bodyPr>
            <a:normAutofit/>
          </a:bodyPr>
          <a:lstStyle/>
          <a:p>
            <a:r>
              <a:rPr lang="el-GR" sz="3600" b="1" dirty="0">
                <a:solidFill>
                  <a:schemeClr val="accent4">
                    <a:lumMod val="75000"/>
                  </a:schemeClr>
                </a:solidFill>
              </a:rPr>
              <a:t>Διαδικασία Ανάπτυξης Νέων Προϊόντων</a:t>
            </a:r>
          </a:p>
        </p:txBody>
      </p:sp>
      <p:sp>
        <p:nvSpPr>
          <p:cNvPr id="3" name="Θέση περιεχομένου 2"/>
          <p:cNvSpPr>
            <a:spLocks noGrp="1"/>
          </p:cNvSpPr>
          <p:nvPr>
            <p:ph idx="1"/>
          </p:nvPr>
        </p:nvSpPr>
        <p:spPr/>
        <p:txBody>
          <a:bodyPr>
            <a:noAutofit/>
          </a:bodyPr>
          <a:lstStyle/>
          <a:p>
            <a:r>
              <a:rPr lang="el-GR" sz="1500" b="1" dirty="0">
                <a:solidFill>
                  <a:schemeClr val="accent5">
                    <a:lumMod val="75000"/>
                  </a:schemeClr>
                </a:solidFill>
              </a:rPr>
              <a:t>Σχεδιασμό σε επίπεδο Συστήματος: </a:t>
            </a:r>
          </a:p>
          <a:p>
            <a:r>
              <a:rPr lang="el-GR" sz="1500" b="1" dirty="0">
                <a:solidFill>
                  <a:schemeClr val="accent5">
                    <a:lumMod val="75000"/>
                  </a:schemeClr>
                </a:solidFill>
              </a:rPr>
              <a:t> ορισμός της αρχιτεκτονικής του προϊόντος, την αποσύνθεση του προϊόντος σε υποσυστήματα και εξαρτήματα. </a:t>
            </a:r>
          </a:p>
          <a:p>
            <a:r>
              <a:rPr lang="el-GR" sz="1500" b="1" dirty="0">
                <a:solidFill>
                  <a:schemeClr val="accent5">
                    <a:lumMod val="75000"/>
                  </a:schemeClr>
                </a:solidFill>
              </a:rPr>
              <a:t>Παραδοτέο: η γεωμετρική διάταξη του προϊόντος, μια λειτουργική προδιαγραφή για καθένα από τα υποσυστήματα του προϊόντος και ένα προκαταρκτικό διάγραμμα ροής της διαδικασίας για τη τελική συναρμολόγηση .</a:t>
            </a:r>
          </a:p>
          <a:p>
            <a:r>
              <a:rPr lang="el-GR" sz="1500" b="1" dirty="0">
                <a:solidFill>
                  <a:schemeClr val="accent5">
                    <a:lumMod val="75000"/>
                  </a:schemeClr>
                </a:solidFill>
              </a:rPr>
              <a:t> Λεπτομερής Σχεδιασμός: </a:t>
            </a:r>
          </a:p>
          <a:p>
            <a:r>
              <a:rPr lang="el-GR" sz="1500" b="1" dirty="0">
                <a:solidFill>
                  <a:schemeClr val="accent5">
                    <a:lumMod val="75000"/>
                  </a:schemeClr>
                </a:solidFill>
              </a:rPr>
              <a:t> πλήρη προδιαγραφή της γεωμετρίας, των υλικών και των ανοχών των επιμέρους τμημάτων του προϊόντος καθώς και του προσδιορισμού των τυποποιημένων εξαρτημάτων που θα πρέπει να αγοραστούν από προμηθευτές. Το πλάνο παραγωγής και ο απαραίτητος εξοπλισμός για κάθε εξάρτημα προς κατασκευή. </a:t>
            </a:r>
          </a:p>
          <a:p>
            <a:r>
              <a:rPr lang="el-GR" sz="1500" b="1" dirty="0">
                <a:solidFill>
                  <a:schemeClr val="accent5">
                    <a:lumMod val="75000"/>
                  </a:schemeClr>
                </a:solidFill>
              </a:rPr>
              <a:t>Παραδοτέο: η τεκμηρίωση του ελέγχου του προϊόντος- τα σχέδια ή τα ηλεκτρονικά αρχεία που περιγράφουν τη γεωμετρία του κάθε εξαρτήματος και των εργαλείων παραγωγής του, οι προδιαγραφές των εξαρτημάτων που αγοράστηκαν καθώς και τα πλάνα της διαδικασίας παραγωγής και συναρμολόγησης αυτών. </a:t>
            </a:r>
          </a:p>
        </p:txBody>
      </p:sp>
    </p:spTree>
    <p:extLst>
      <p:ext uri="{BB962C8B-B14F-4D97-AF65-F5344CB8AC3E}">
        <p14:creationId xmlns:p14="http://schemas.microsoft.com/office/powerpoint/2010/main" val="257399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1253065"/>
            <a:ext cx="9601196" cy="1303867"/>
          </a:xfrm>
        </p:spPr>
        <p:txBody>
          <a:bodyPr>
            <a:normAutofit fontScale="90000"/>
          </a:bodyPr>
          <a:lstStyle/>
          <a:p>
            <a:r>
              <a:rPr lang="el-GR" sz="3600" b="1" dirty="0">
                <a:solidFill>
                  <a:schemeClr val="accent4">
                    <a:lumMod val="75000"/>
                  </a:schemeClr>
                </a:solidFill>
              </a:rPr>
              <a:t>Τι είναι το Εμπορικό Σήμα</a:t>
            </a:r>
            <a:br>
              <a:rPr lang="el-GR" dirty="0"/>
            </a:br>
            <a:endParaRPr lang="el-GR" dirty="0"/>
          </a:p>
        </p:txBody>
      </p:sp>
      <p:sp>
        <p:nvSpPr>
          <p:cNvPr id="3" name="Θέση περιεχομένου 2"/>
          <p:cNvSpPr>
            <a:spLocks noGrp="1"/>
          </p:cNvSpPr>
          <p:nvPr>
            <p:ph idx="1"/>
          </p:nvPr>
        </p:nvSpPr>
        <p:spPr/>
        <p:txBody>
          <a:bodyPr>
            <a:normAutofit/>
          </a:bodyPr>
          <a:lstStyle/>
          <a:p>
            <a:r>
              <a:rPr lang="el-GR" sz="2000" b="1" dirty="0">
                <a:solidFill>
                  <a:schemeClr val="accent5">
                    <a:lumMod val="75000"/>
                  </a:schemeClr>
                </a:solidFill>
              </a:rPr>
              <a:t>Το εμπορικό σήμα είναι κάθε σημείο, ικανό να διακρίνει τα προϊόντα ή τις υπηρεσίες μιας επιχείρησης από τα αντίστοιχα άλλων επιχειρήσεων.</a:t>
            </a:r>
          </a:p>
          <a:p>
            <a:r>
              <a:rPr lang="el-GR" sz="2000" b="1" dirty="0">
                <a:solidFill>
                  <a:schemeClr val="accent5">
                    <a:lumMod val="75000"/>
                  </a:schemeClr>
                </a:solidFill>
              </a:rPr>
              <a:t>Το εμπορικό σήμα μπορεί ν’ αποτελείται από οποιαδήποτε σημεία, ιδίως από λέξεις, συμπεριλαμβανομένου του ονόματος προσώπων, ή από σχέδια, γράμματα, αριθμούς, χρώματα, το σχήμα του προϊόντος ή τη συσκευασία του προϊόντος ή από ήχους. Τα ανωτέρω σημεία θα πρέπει να μπορούν ν’ αναπαρίστανται στο μητρώο σημάτων, κατά τρόπο που επιτρέπει στις αρμόδιες αρχές και στο κοινό να προσδιορίζουν με σαφήνεια και ακρίβεια το αντικείμενο της προστασίας που παρέχεται στον δικαιούχο του.</a:t>
            </a:r>
          </a:p>
          <a:p>
            <a:endParaRPr lang="el-GR" sz="1800" b="1" dirty="0">
              <a:solidFill>
                <a:schemeClr val="accent5">
                  <a:lumMod val="75000"/>
                </a:schemeClr>
              </a:solidFill>
            </a:endParaRPr>
          </a:p>
        </p:txBody>
      </p:sp>
    </p:spTree>
    <p:extLst>
      <p:ext uri="{BB962C8B-B14F-4D97-AF65-F5344CB8AC3E}">
        <p14:creationId xmlns:p14="http://schemas.microsoft.com/office/powerpoint/2010/main" val="413020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8824" y="929827"/>
            <a:ext cx="6387267" cy="795393"/>
          </a:xfrm>
        </p:spPr>
        <p:txBody>
          <a:bodyPr>
            <a:normAutofit/>
          </a:bodyPr>
          <a:lstStyle/>
          <a:p>
            <a:r>
              <a:rPr lang="el-GR" sz="3200" b="1" dirty="0">
                <a:solidFill>
                  <a:schemeClr val="accent4">
                    <a:lumMod val="75000"/>
                  </a:schemeClr>
                </a:solidFill>
              </a:rPr>
              <a:t>Κάποια εμπορικά σήματα</a:t>
            </a:r>
          </a:p>
        </p:txBody>
      </p:sp>
      <p:pic>
        <p:nvPicPr>
          <p:cNvPr id="4098" name="Picture 2" descr="Tanınmış Marka Kriterleri ve Türk Patent Tanınmışlık Marka Başvurusu - Emre  Kurt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2458" y="1725220"/>
            <a:ext cx="4836689" cy="44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7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solidFill>
                  <a:schemeClr val="accent4">
                    <a:lumMod val="75000"/>
                  </a:schemeClr>
                </a:solidFill>
              </a:rPr>
              <a:t>Τυποποίηση και συσκευασία προϊόντος</a:t>
            </a:r>
          </a:p>
        </p:txBody>
      </p:sp>
      <p:sp>
        <p:nvSpPr>
          <p:cNvPr id="3" name="Θέση περιεχομένου 2"/>
          <p:cNvSpPr>
            <a:spLocks noGrp="1"/>
          </p:cNvSpPr>
          <p:nvPr>
            <p:ph idx="1"/>
          </p:nvPr>
        </p:nvSpPr>
        <p:spPr>
          <a:xfrm>
            <a:off x="1816695" y="2565478"/>
            <a:ext cx="8728816" cy="3117475"/>
          </a:xfrm>
        </p:spPr>
        <p:txBody>
          <a:bodyPr>
            <a:normAutofit/>
          </a:bodyPr>
          <a:lstStyle/>
          <a:p>
            <a:r>
              <a:rPr lang="el-GR" sz="2000" b="1" dirty="0">
                <a:solidFill>
                  <a:schemeClr val="accent5">
                    <a:lumMod val="75000"/>
                  </a:schemeClr>
                </a:solidFill>
              </a:rPr>
              <a:t>Με τον όρο τυποποίηση χαρακτηρίζεται γενικά η ανάπτυξη ειδικών προτύπων βάσει των οποίων ακολουθείται στη συνέχεια η παραγωγή μεγάλων ποσοτήτων προϊόντων, ειδικότερα βιομηχανικών, που να μπορούν μεταξύ τους να συναρμολογούνται, χωρίς άλλες προσαρμογές. Έτσι με τον τρόπο αυτό διευκολύνονται τα βιομηχανικά εργοστάσια στη παραγωγή ανταλλακτικών με εξαιρετική μείωση κόστους παραγωγής τους.</a:t>
            </a:r>
          </a:p>
        </p:txBody>
      </p:sp>
    </p:spTree>
    <p:extLst>
      <p:ext uri="{BB962C8B-B14F-4D97-AF65-F5344CB8AC3E}">
        <p14:creationId xmlns:p14="http://schemas.microsoft.com/office/powerpoint/2010/main" val="196915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solidFill>
                  <a:schemeClr val="accent4">
                    <a:lumMod val="75000"/>
                  </a:schemeClr>
                </a:solidFill>
              </a:rPr>
              <a:t>Συσκευασία προϊόντος</a:t>
            </a:r>
          </a:p>
        </p:txBody>
      </p:sp>
      <p:sp>
        <p:nvSpPr>
          <p:cNvPr id="3" name="Θέση περιεχομένου 2"/>
          <p:cNvSpPr>
            <a:spLocks noGrp="1"/>
          </p:cNvSpPr>
          <p:nvPr>
            <p:ph idx="1"/>
          </p:nvPr>
        </p:nvSpPr>
        <p:spPr>
          <a:xfrm>
            <a:off x="1722691" y="2710756"/>
            <a:ext cx="9403934" cy="2168892"/>
          </a:xfrm>
        </p:spPr>
        <p:txBody>
          <a:bodyPr>
            <a:normAutofit fontScale="92500"/>
          </a:bodyPr>
          <a:lstStyle/>
          <a:p>
            <a:r>
              <a:rPr lang="el-GR" b="1" dirty="0">
                <a:solidFill>
                  <a:schemeClr val="accent5">
                    <a:lumMod val="75000"/>
                  </a:schemeClr>
                </a:solidFill>
              </a:rPr>
              <a:t>Η συσκευασία του προϊόντος σας εξυπηρετεί πολλαπλούς σκοπούς όπως:</a:t>
            </a:r>
          </a:p>
          <a:p>
            <a:r>
              <a:rPr lang="el-GR" b="1" dirty="0">
                <a:solidFill>
                  <a:schemeClr val="accent5">
                    <a:lumMod val="75000"/>
                  </a:schemeClr>
                </a:solidFill>
              </a:rPr>
              <a:t>Πληροφόρηση για το περιεχόμενο και τη λειτουργικότητα του.</a:t>
            </a:r>
          </a:p>
          <a:p>
            <a:r>
              <a:rPr lang="el-GR" b="1" dirty="0">
                <a:solidFill>
                  <a:schemeClr val="accent5">
                    <a:lumMod val="75000"/>
                  </a:schemeClr>
                </a:solidFill>
              </a:rPr>
              <a:t>Προστασία του προϊόντος κατά τη μεταφορά του και</a:t>
            </a:r>
          </a:p>
          <a:p>
            <a:r>
              <a:rPr lang="el-GR" b="1" dirty="0">
                <a:solidFill>
                  <a:schemeClr val="accent5">
                    <a:lumMod val="75000"/>
                  </a:schemeClr>
                </a:solidFill>
              </a:rPr>
              <a:t>Ελκυστικότητα και προτροπή αγοράς σε πελάτες πριν την τελική απόφαση.</a:t>
            </a:r>
          </a:p>
          <a:p>
            <a:endParaRPr lang="el-GR" dirty="0"/>
          </a:p>
        </p:txBody>
      </p:sp>
    </p:spTree>
    <p:extLst>
      <p:ext uri="{BB962C8B-B14F-4D97-AF65-F5344CB8AC3E}">
        <p14:creationId xmlns:p14="http://schemas.microsoft.com/office/powerpoint/2010/main" val="193800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3927" y="1153049"/>
            <a:ext cx="8164792" cy="1017584"/>
          </a:xfrm>
        </p:spPr>
        <p:txBody>
          <a:bodyPr>
            <a:normAutofit/>
          </a:bodyPr>
          <a:lstStyle/>
          <a:p>
            <a:r>
              <a:rPr lang="el-GR" sz="3600" b="1" dirty="0">
                <a:solidFill>
                  <a:schemeClr val="accent4">
                    <a:lumMod val="75000"/>
                  </a:schemeClr>
                </a:solidFill>
              </a:rPr>
              <a:t>Σχεδιάγραμμα κύκλου ζωής του προϊόντος</a:t>
            </a:r>
          </a:p>
        </p:txBody>
      </p:sp>
      <p:pic>
        <p:nvPicPr>
          <p:cNvPr id="5122" name="Picture 2" descr="Κύκλος Ζωής Προϊόντος και R&amp;D - Bizexperts.e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292" y="2170633"/>
            <a:ext cx="5314239" cy="371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7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3268" y="1153049"/>
            <a:ext cx="7412762" cy="1000492"/>
          </a:xfrm>
        </p:spPr>
        <p:txBody>
          <a:bodyPr/>
          <a:lstStyle/>
          <a:p>
            <a:r>
              <a:rPr lang="el-GR" b="1" dirty="0">
                <a:solidFill>
                  <a:schemeClr val="accent4">
                    <a:lumMod val="75000"/>
                  </a:schemeClr>
                </a:solidFill>
              </a:rPr>
              <a:t>Ο κύκλος ζωής του προϊόντος</a:t>
            </a:r>
            <a:endParaRPr lang="el-GR" dirty="0"/>
          </a:p>
        </p:txBody>
      </p:sp>
      <p:pic>
        <p:nvPicPr>
          <p:cNvPr id="1026" name="Picture 2" descr="ΚΥΚΛΟΣ ΖΩΗΣ ΠΡΟΙΟΝΤΟ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8012" y="2587625"/>
            <a:ext cx="58959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5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8726" y="1187232"/>
            <a:ext cx="7361488" cy="932126"/>
          </a:xfrm>
        </p:spPr>
        <p:txBody>
          <a:bodyPr/>
          <a:lstStyle/>
          <a:p>
            <a:r>
              <a:rPr lang="el-GR" b="1" dirty="0">
                <a:solidFill>
                  <a:schemeClr val="accent4">
                    <a:lumMod val="75000"/>
                  </a:schemeClr>
                </a:solidFill>
              </a:rPr>
              <a:t>Ο κύκλος ζωής του προϊόντος</a:t>
            </a:r>
            <a:endParaRPr lang="el-GR" dirty="0"/>
          </a:p>
        </p:txBody>
      </p:sp>
      <p:sp>
        <p:nvSpPr>
          <p:cNvPr id="3" name="Θέση περιεχομένου 2"/>
          <p:cNvSpPr>
            <a:spLocks noGrp="1"/>
          </p:cNvSpPr>
          <p:nvPr>
            <p:ph idx="1"/>
          </p:nvPr>
        </p:nvSpPr>
        <p:spPr>
          <a:xfrm>
            <a:off x="1961973" y="2601400"/>
            <a:ext cx="3806438" cy="3314029"/>
          </a:xfrm>
        </p:spPr>
        <p:txBody>
          <a:bodyPr/>
          <a:lstStyle/>
          <a:p>
            <a:r>
              <a:rPr lang="el-GR" sz="2600" dirty="0">
                <a:solidFill>
                  <a:schemeClr val="accent5">
                    <a:lumMod val="75000"/>
                  </a:schemeClr>
                </a:solidFill>
              </a:rPr>
              <a:t>Ο κύκλος ζωής προϊόντος (product life cycle) ορίζεται ως η περίοδος από την εισαγωγή του προϊόντος στην αγορά μέχρι την τελική απόσυρσή του και είναι χωρισμένη σε φάσεις</a:t>
            </a:r>
            <a:r>
              <a:rPr lang="el-GR" dirty="0"/>
              <a:t>.</a:t>
            </a:r>
          </a:p>
        </p:txBody>
      </p:sp>
      <p:pic>
        <p:nvPicPr>
          <p:cNvPr id="2050" name="Picture 2" descr="https://player.slideplayer.gr/41/11246251/data/images/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829" y="2619778"/>
            <a:ext cx="377549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4">
                    <a:lumMod val="75000"/>
                  </a:schemeClr>
                </a:solidFill>
              </a:rPr>
              <a:t>Στάδιο εισαγωγής</a:t>
            </a:r>
          </a:p>
        </p:txBody>
      </p:sp>
      <p:sp>
        <p:nvSpPr>
          <p:cNvPr id="3" name="Θέση περιεχομένου 2"/>
          <p:cNvSpPr>
            <a:spLocks noGrp="1"/>
          </p:cNvSpPr>
          <p:nvPr>
            <p:ph idx="1"/>
          </p:nvPr>
        </p:nvSpPr>
        <p:spPr/>
        <p:txBody>
          <a:bodyPr>
            <a:normAutofit fontScale="62500" lnSpcReduction="20000"/>
          </a:bodyPr>
          <a:lstStyle/>
          <a:p>
            <a:pPr fontAlgn="base"/>
            <a:r>
              <a:rPr lang="el-GR" b="1" dirty="0">
                <a:solidFill>
                  <a:schemeClr val="accent5">
                    <a:lumMod val="75000"/>
                  </a:schemeClr>
                </a:solidFill>
              </a:rPr>
              <a:t>Το στάδιο αυτό συνήθως χαρακτηρίζεται από χαμηλές πωλήσεις και χαμηλά κέρδη. Κατά συνέπεια οι ενέργειες marketing θα πρέπει να εστιάσουν στην τιμή και στην προώθηση πωλήσεων. Μπορούν μάλιστα να ακολουθήσουν κάποια από τις παρακάτω στρατηγικές.</a:t>
            </a:r>
          </a:p>
          <a:p>
            <a:pPr fontAlgn="base"/>
            <a:r>
              <a:rPr lang="el-GR" b="1" dirty="0">
                <a:solidFill>
                  <a:schemeClr val="accent5">
                    <a:lumMod val="75000"/>
                  </a:schemeClr>
                </a:solidFill>
              </a:rPr>
              <a:t>Στρατηγική γρήγορου ή αργού ξαφρίσματος της αγοράς. Αυτή η στρατηγική σημαίνει λανσάρισμα σε υψηλή τιμή και προωθητικές ενέργειες υψηλού κόστους για την περίπτωση του γρήγορου, και λανσάρισμα σε υψηλή τιμή αλλά με προωθητικές ενέργειες χαμηλού κόστους για την περίπτωση του αργού. Σε κάθε περίπτωση, οι καταναλωτές είναι διατεθειμένοι να πληρώσουν την υψηλή τιμή για ένα νέο προϊόν ενώ οι ανταγωνιστές δεν μπορούν να αντιδράσουν. Χαρακτηριστικά παραδείγματα για την πρώτη περίπτωση είναι το iPhone της Apple ενώ για τη δεύτερη το SAP (το λογισμικό).</a:t>
            </a:r>
          </a:p>
          <a:p>
            <a:pPr fontAlgn="base"/>
            <a:r>
              <a:rPr lang="el-GR" b="1" dirty="0">
                <a:solidFill>
                  <a:schemeClr val="accent5">
                    <a:lumMod val="75000"/>
                  </a:schemeClr>
                </a:solidFill>
              </a:rPr>
              <a:t>Στρατηγική γρήγορης και αργής διείσδυσης στην αγορά. Αυτή η στρατηγική σημαίνει λανσάρισμα σε χαμηλότερη τιμή και προωθητικές ενέργειες υψηλού κόστους για την περίπτωση της γρήγορης, και λανσάρισμα σε χαμηλή τιμή αλλά με προωθητικές ενέργειες χαμηλού κόστους για την περίπτωση της αργής. Χρησιμοποιείται όταν η τιμή παίζει σημαντικό ρόλο στην αγοραστική απόφαση και όταν το μέγεθος της αγοράς είναι πολύ μεγάλο. Χαρακτηριστικό παράδειγμα αργής διείσδυσης στην αγορά αποτελεί το Netflix, το οποίο, όταν λανσαρίστηκε ως υπηρεσία streaming το 2007, «έπαιζε» χωρίς ανταγωνισμό για πολύ καιρό και είχε μπροστά του μία τεράστια αγορά. </a:t>
            </a:r>
          </a:p>
          <a:p>
            <a:endParaRPr lang="el-GR" dirty="0"/>
          </a:p>
        </p:txBody>
      </p:sp>
    </p:spTree>
    <p:extLst>
      <p:ext uri="{BB962C8B-B14F-4D97-AF65-F5344CB8AC3E}">
        <p14:creationId xmlns:p14="http://schemas.microsoft.com/office/powerpoint/2010/main" val="371153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490" y="1253065"/>
            <a:ext cx="9601196" cy="1303867"/>
          </a:xfrm>
        </p:spPr>
        <p:txBody>
          <a:bodyPr>
            <a:normAutofit fontScale="90000"/>
          </a:bodyPr>
          <a:lstStyle/>
          <a:p>
            <a:r>
              <a:rPr lang="el-GR" b="1" dirty="0">
                <a:solidFill>
                  <a:schemeClr val="accent5">
                    <a:lumMod val="50000"/>
                  </a:schemeClr>
                </a:solidFill>
              </a:rPr>
              <a:t>Στάδιο ανάπτυξης</a:t>
            </a:r>
            <a:br>
              <a:rPr lang="el-GR" b="1" dirty="0"/>
            </a:br>
            <a:endParaRPr lang="el-GR" dirty="0"/>
          </a:p>
        </p:txBody>
      </p:sp>
      <p:sp>
        <p:nvSpPr>
          <p:cNvPr id="3" name="Θέση περιεχομένου 2"/>
          <p:cNvSpPr>
            <a:spLocks noGrp="1"/>
          </p:cNvSpPr>
          <p:nvPr>
            <p:ph idx="1"/>
          </p:nvPr>
        </p:nvSpPr>
        <p:spPr>
          <a:xfrm>
            <a:off x="1218490" y="2556932"/>
            <a:ext cx="9601196" cy="3318936"/>
          </a:xfrm>
        </p:spPr>
        <p:txBody>
          <a:bodyPr>
            <a:normAutofit/>
          </a:bodyPr>
          <a:lstStyle/>
          <a:p>
            <a:pPr marL="0" indent="0">
              <a:buNone/>
            </a:pPr>
            <a:r>
              <a:rPr lang="el-GR" b="1" dirty="0">
                <a:solidFill>
                  <a:schemeClr val="accent5">
                    <a:lumMod val="75000"/>
                  </a:schemeClr>
                </a:solidFill>
              </a:rPr>
              <a:t>Αφορά τη δημιουργία φήμης. Εφόσον ξεπεραστούν οι αρχικές δυσκολίες, η επιχείρηση προσπαθεί να μεγιστοποιήσει τις δυνατότητές της και να καθιερωθεί στην αγορά. Αξιοποιείται η πρωτοτυπία, η καινοτομία, το ανθρώπινο δυναμικό, το μείγμα μάρκετινγκ, η ποιότητα προϊόντων και υπηρεσιών κλπ. Καθορίζεται η αποστολή και ο σκοπός της επιχείρησης και χαράσσεται στρατηγική με βάση τις πεποιθήσεις του επιχειρηματία. Τα προϊόντα έχουν γίνει αποδεκτά από μια «κρίσιμη μάζα» καταναλωτών αφού έχει ξεπεραστεί η αρχική δυσπιστία. </a:t>
            </a:r>
          </a:p>
        </p:txBody>
      </p:sp>
    </p:spTree>
    <p:extLst>
      <p:ext uri="{BB962C8B-B14F-4D97-AF65-F5344CB8AC3E}">
        <p14:creationId xmlns:p14="http://schemas.microsoft.com/office/powerpoint/2010/main" val="304396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75620" y="1229962"/>
            <a:ext cx="7626406" cy="957762"/>
          </a:xfrm>
        </p:spPr>
        <p:txBody>
          <a:bodyPr/>
          <a:lstStyle/>
          <a:p>
            <a:r>
              <a:rPr lang="el-GR" b="1" dirty="0">
                <a:solidFill>
                  <a:schemeClr val="accent4">
                    <a:lumMod val="75000"/>
                  </a:schemeClr>
                </a:solidFill>
              </a:rPr>
              <a:t>Στάδιο ωρίμανσης</a:t>
            </a:r>
          </a:p>
        </p:txBody>
      </p:sp>
      <p:sp>
        <p:nvSpPr>
          <p:cNvPr id="3" name="Θέση περιεχομένου 2"/>
          <p:cNvSpPr>
            <a:spLocks noGrp="1"/>
          </p:cNvSpPr>
          <p:nvPr>
            <p:ph idx="1"/>
          </p:nvPr>
        </p:nvSpPr>
        <p:spPr>
          <a:xfrm>
            <a:off x="1372313" y="2565478"/>
            <a:ext cx="9601196" cy="3318936"/>
          </a:xfrm>
        </p:spPr>
        <p:txBody>
          <a:bodyPr>
            <a:normAutofit lnSpcReduction="10000"/>
          </a:bodyPr>
          <a:lstStyle/>
          <a:p>
            <a:r>
              <a:rPr lang="el-GR" sz="1800" b="1" dirty="0">
                <a:solidFill>
                  <a:schemeClr val="accent5">
                    <a:lumMod val="75000"/>
                  </a:schemeClr>
                </a:solidFill>
              </a:rPr>
              <a:t>Πρωταρχικός στόχος σε αυτό το στάδιο είναι η περιχαράκωση των μεριδίων αγοράς που έχουν κατακτηθεί. Οι πελάτες αγοράζουν δοκιμασμένα προϊόντα, είναι σταθεροί και συντηρητικοί στις αγορές τους. Το μερίδιο αγοράς διαφυλάσσεται συνήθως με διαφοροποίηση των προϊόντων και με επεμβάσεις στο μείγμα ΜΚΤ (μείωση τιμών, τεχνικές προώθησης). Διακρίνονται τα επιμέρους στάδια: </a:t>
            </a:r>
          </a:p>
          <a:p>
            <a:r>
              <a:rPr lang="el-GR" sz="1800" b="1" dirty="0">
                <a:solidFill>
                  <a:schemeClr val="accent5">
                    <a:lumMod val="75000"/>
                  </a:schemeClr>
                </a:solidFill>
              </a:rPr>
              <a:t>• Αύξουσα ωρίμανση. Η επιχείρηση έχει περιθώρια για περαιτέρω ανάπτυξη με την υπάρχουσα στρατηγική της.</a:t>
            </a:r>
          </a:p>
          <a:p>
            <a:r>
              <a:rPr lang="el-GR" sz="1800" b="1" dirty="0">
                <a:solidFill>
                  <a:schemeClr val="accent5">
                    <a:lumMod val="75000"/>
                  </a:schemeClr>
                </a:solidFill>
              </a:rPr>
              <a:t> • Σταθερή ωρίμανση. Η επιχείρηση έχει φθάσει στο όριο των δυνατοτήτων της με την υπάρχουσα στρατηγική.</a:t>
            </a:r>
          </a:p>
          <a:p>
            <a:r>
              <a:rPr lang="el-GR" sz="1800" b="1" dirty="0">
                <a:solidFill>
                  <a:schemeClr val="accent5">
                    <a:lumMod val="75000"/>
                  </a:schemeClr>
                </a:solidFill>
              </a:rPr>
              <a:t> • Φθίνουσα ωρίμανση. Η επιχείρηση αρχίζει να χάνει έδαφος από τον ανταγωνισμό και η λήψη ριζικών στρατηγικών αποφάσεων είναι αναγκαία.</a:t>
            </a:r>
          </a:p>
        </p:txBody>
      </p:sp>
    </p:spTree>
    <p:extLst>
      <p:ext uri="{BB962C8B-B14F-4D97-AF65-F5344CB8AC3E}">
        <p14:creationId xmlns:p14="http://schemas.microsoft.com/office/powerpoint/2010/main" val="275899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56260" y="1272689"/>
            <a:ext cx="7079477" cy="897943"/>
          </a:xfrm>
        </p:spPr>
        <p:txBody>
          <a:bodyPr/>
          <a:lstStyle/>
          <a:p>
            <a:r>
              <a:rPr lang="el-GR" b="1" dirty="0">
                <a:solidFill>
                  <a:schemeClr val="accent4">
                    <a:lumMod val="75000"/>
                  </a:schemeClr>
                </a:solidFill>
              </a:rPr>
              <a:t>Στάδιο παρακμής</a:t>
            </a:r>
          </a:p>
        </p:txBody>
      </p:sp>
      <p:sp>
        <p:nvSpPr>
          <p:cNvPr id="3" name="Θέση περιεχομένου 2"/>
          <p:cNvSpPr>
            <a:spLocks noGrp="1"/>
          </p:cNvSpPr>
          <p:nvPr>
            <p:ph idx="1"/>
          </p:nvPr>
        </p:nvSpPr>
        <p:spPr/>
        <p:txBody>
          <a:bodyPr>
            <a:normAutofit fontScale="92500"/>
          </a:bodyPr>
          <a:lstStyle/>
          <a:p>
            <a:r>
              <a:rPr lang="el-GR" sz="1800" b="1" dirty="0">
                <a:solidFill>
                  <a:schemeClr val="accent5">
                    <a:lumMod val="75000"/>
                  </a:schemeClr>
                </a:solidFill>
              </a:rPr>
              <a:t>• Οι πωλήσεις και τα κέρδη μειώνονται δραστικά, εμφανίζεται ταμειακό πρόβλημα και αδυναμία πληρωμών, παρατηρείται γενικότερη απώλεια εμπιστοσύνης και δυσχεραίνεται η σύναψη δανείων. </a:t>
            </a:r>
          </a:p>
          <a:p>
            <a:r>
              <a:rPr lang="el-GR" sz="1800" b="1" dirty="0">
                <a:solidFill>
                  <a:schemeClr val="accent5">
                    <a:lumMod val="75000"/>
                  </a:schemeClr>
                </a:solidFill>
              </a:rPr>
              <a:t>• Κυρίαρχη στρατηγική είναι αυτή της μείωσης κόστους με έμφαση στην περικοπή δαπανών (μαζικές πωλήσεις προϊόντων με έκπτωση, απολύσεις, ρευστοποίηση περιουσιακών στοιχείων της επιχείρησης).</a:t>
            </a:r>
          </a:p>
          <a:p>
            <a:r>
              <a:rPr lang="el-GR" sz="1800" b="1" dirty="0">
                <a:solidFill>
                  <a:schemeClr val="accent5">
                    <a:lumMod val="75000"/>
                  </a:schemeClr>
                </a:solidFill>
              </a:rPr>
              <a:t> • Το ηθικό του προσωπικού είναι χαμηλό και ικανά στελέχη αποχωρούν μαζικά από την επιχείρηση. Τα τμήματα αποψιλώνονται, υπολειτουργούν είτε συγχωνεύονται. Η αβεβαιότητα είναι υψηλή, η διοίκηση ασκείται ευκαιριακά και τα κέντρα εξουσίας εντός και εκτός της επιχείρησης προσπαθούν να αποκομίσουν οφέλη από την κρίση.</a:t>
            </a:r>
          </a:p>
          <a:p>
            <a:r>
              <a:rPr lang="el-GR" sz="1800" b="1" dirty="0">
                <a:solidFill>
                  <a:schemeClr val="accent5">
                    <a:lumMod val="75000"/>
                  </a:schemeClr>
                </a:solidFill>
              </a:rPr>
              <a:t> • Τα προϊόντα δεν ανταποκρίνονται στη ζήτηση του κοινού, ενώ έχουν εμφανιστεί άλλα πιο ανταγωνιστικά. Οι καταναλωτές εγκαταλείπουν το προϊόν, πρώτα οι νεωτεριστές και τελευταίοι οι συντηρητικοί.</a:t>
            </a:r>
          </a:p>
        </p:txBody>
      </p:sp>
    </p:spTree>
    <p:extLst>
      <p:ext uri="{BB962C8B-B14F-4D97-AF65-F5344CB8AC3E}">
        <p14:creationId xmlns:p14="http://schemas.microsoft.com/office/powerpoint/2010/main" val="254496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2"/>
            <a:ext cx="6438542" cy="727027"/>
          </a:xfrm>
        </p:spPr>
        <p:txBody>
          <a:bodyPr>
            <a:normAutofit fontScale="90000"/>
          </a:bodyPr>
          <a:lstStyle/>
          <a:p>
            <a:r>
              <a:rPr lang="el-GR" b="1" dirty="0">
                <a:solidFill>
                  <a:schemeClr val="accent4">
                    <a:lumMod val="75000"/>
                  </a:schemeClr>
                </a:solidFill>
              </a:rPr>
              <a:t>Η ανάπτυξη νέου προϊόντος</a:t>
            </a:r>
          </a:p>
        </p:txBody>
      </p:sp>
      <p:sp>
        <p:nvSpPr>
          <p:cNvPr id="3" name="Θέση περιεχομένου 2"/>
          <p:cNvSpPr>
            <a:spLocks noGrp="1"/>
          </p:cNvSpPr>
          <p:nvPr>
            <p:ph idx="1"/>
          </p:nvPr>
        </p:nvSpPr>
        <p:spPr/>
        <p:txBody>
          <a:bodyPr>
            <a:normAutofit/>
          </a:bodyPr>
          <a:lstStyle/>
          <a:p>
            <a:r>
              <a:rPr lang="el-GR" sz="2000" b="1" dirty="0">
                <a:solidFill>
                  <a:schemeClr val="accent5">
                    <a:lumMod val="75000"/>
                  </a:schemeClr>
                </a:solidFill>
              </a:rPr>
              <a:t>Ως νέο χαρακτηρίζεται το προϊόν:</a:t>
            </a:r>
          </a:p>
          <a:p>
            <a:r>
              <a:rPr lang="el-GR" sz="2000" b="1" dirty="0">
                <a:solidFill>
                  <a:schemeClr val="accent5">
                    <a:lumMod val="75000"/>
                  </a:schemeClr>
                </a:solidFill>
              </a:rPr>
              <a:t> α) Που εισάγεται για πρώτη φορά σε νέα αγορά. </a:t>
            </a:r>
          </a:p>
          <a:p>
            <a:r>
              <a:rPr lang="el-GR" sz="2000" b="1" dirty="0">
                <a:solidFill>
                  <a:schemeClr val="accent5">
                    <a:lumMod val="75000"/>
                  </a:schemeClr>
                </a:solidFill>
              </a:rPr>
              <a:t>β) Το προϊόν που αντικαθιστά ένα ήδη υπάρχον προϊόν. </a:t>
            </a:r>
          </a:p>
          <a:p>
            <a:r>
              <a:rPr lang="el-GR" sz="2000" b="1" dirty="0">
                <a:solidFill>
                  <a:schemeClr val="accent5">
                    <a:lumMod val="75000"/>
                  </a:schemeClr>
                </a:solidFill>
              </a:rPr>
              <a:t>γ) Ένα παλιό μεν προϊόν που εισάγεται σε νέα αγορά.</a:t>
            </a:r>
          </a:p>
          <a:p>
            <a:r>
              <a:rPr lang="el-GR" sz="2000" b="1" dirty="0">
                <a:solidFill>
                  <a:schemeClr val="accent5">
                    <a:lumMod val="75000"/>
                  </a:schemeClr>
                </a:solidFill>
              </a:rPr>
              <a:t> δ) Ένα παλιό προϊόν που εισάγεται στην ίδια αγορά με νέα συσκευασία.</a:t>
            </a:r>
          </a:p>
          <a:p>
            <a:r>
              <a:rPr lang="el-GR" sz="2000" b="1" dirty="0">
                <a:solidFill>
                  <a:schemeClr val="accent5">
                    <a:lumMod val="75000"/>
                  </a:schemeClr>
                </a:solidFill>
              </a:rPr>
              <a:t> ε) Ένα παλιό προϊόν επανασχεδιασμένο.</a:t>
            </a:r>
          </a:p>
          <a:p>
            <a:r>
              <a:rPr lang="el-GR" sz="2000" b="1" dirty="0">
                <a:solidFill>
                  <a:schemeClr val="accent5">
                    <a:lumMod val="75000"/>
                  </a:schemeClr>
                </a:solidFill>
              </a:rPr>
              <a:t> </a:t>
            </a:r>
            <a:r>
              <a:rPr lang="el-GR" sz="2000" b="1" dirty="0" err="1">
                <a:solidFill>
                  <a:schemeClr val="accent5">
                    <a:lumMod val="75000"/>
                  </a:schemeClr>
                </a:solidFill>
              </a:rPr>
              <a:t>στ</a:t>
            </a:r>
            <a:r>
              <a:rPr lang="el-GR" sz="2000" b="1" dirty="0">
                <a:solidFill>
                  <a:schemeClr val="accent5">
                    <a:lumMod val="75000"/>
                  </a:schemeClr>
                </a:solidFill>
              </a:rPr>
              <a:t>) Ένα παλιό προϊόν που αφορά νέες χρήσεις.</a:t>
            </a:r>
          </a:p>
        </p:txBody>
      </p:sp>
    </p:spTree>
    <p:extLst>
      <p:ext uri="{BB962C8B-B14F-4D97-AF65-F5344CB8AC3E}">
        <p14:creationId xmlns:p14="http://schemas.microsoft.com/office/powerpoint/2010/main" val="267840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2663" y="1059045"/>
            <a:ext cx="6472017" cy="872306"/>
          </a:xfrm>
        </p:spPr>
        <p:txBody>
          <a:bodyPr/>
          <a:lstStyle/>
          <a:p>
            <a:r>
              <a:rPr lang="el-GR" b="1" dirty="0">
                <a:solidFill>
                  <a:schemeClr val="accent4">
                    <a:lumMod val="75000"/>
                  </a:schemeClr>
                </a:solidFill>
              </a:rPr>
              <a:t>Η ανάπτυξη νέου προϊόντος</a:t>
            </a:r>
            <a:endParaRPr lang="el-GR" dirty="0"/>
          </a:p>
        </p:txBody>
      </p:sp>
      <p:sp>
        <p:nvSpPr>
          <p:cNvPr id="3" name="Θέση περιεχομένου 2"/>
          <p:cNvSpPr>
            <a:spLocks noGrp="1"/>
          </p:cNvSpPr>
          <p:nvPr>
            <p:ph idx="1"/>
          </p:nvPr>
        </p:nvSpPr>
        <p:spPr/>
        <p:txBody>
          <a:bodyPr>
            <a:normAutofit/>
          </a:bodyPr>
          <a:lstStyle/>
          <a:p>
            <a:r>
              <a:rPr lang="el-GR" sz="2000" b="1" dirty="0">
                <a:solidFill>
                  <a:schemeClr val="accent5">
                    <a:lumMod val="75000"/>
                  </a:schemeClr>
                </a:solidFill>
              </a:rPr>
              <a:t>Νέο προϊόν για ποιον;</a:t>
            </a:r>
          </a:p>
          <a:p>
            <a:r>
              <a:rPr lang="el-GR" sz="2000" b="1" dirty="0">
                <a:solidFill>
                  <a:schemeClr val="accent5">
                    <a:lumMod val="75000"/>
                  </a:schemeClr>
                </a:solidFill>
              </a:rPr>
              <a:t> − για την επιχείρηση</a:t>
            </a:r>
          </a:p>
          <a:p>
            <a:r>
              <a:rPr lang="el-GR" sz="2000" b="1" dirty="0">
                <a:solidFill>
                  <a:schemeClr val="accent5">
                    <a:lumMod val="75000"/>
                  </a:schemeClr>
                </a:solidFill>
              </a:rPr>
              <a:t>− για τον πελάτη</a:t>
            </a:r>
          </a:p>
          <a:p>
            <a:r>
              <a:rPr lang="el-GR" sz="2000" b="1" dirty="0">
                <a:solidFill>
                  <a:schemeClr val="accent5">
                    <a:lumMod val="75000"/>
                  </a:schemeClr>
                </a:solidFill>
              </a:rPr>
              <a:t>− για την αγορά. </a:t>
            </a:r>
          </a:p>
          <a:p>
            <a:r>
              <a:rPr lang="el-GR" sz="2000" b="1" dirty="0">
                <a:solidFill>
                  <a:schemeClr val="accent5">
                    <a:lumMod val="75000"/>
                  </a:schemeClr>
                </a:solidFill>
              </a:rPr>
              <a:t>Οποιοδήποτε όμως νέο προϊόν θα πρέπει να καλύπτει τις ανάγκες και τις επιθυμίες και τις οικονομικές δυνατότητες του καταναλωτή. </a:t>
            </a:r>
          </a:p>
        </p:txBody>
      </p:sp>
    </p:spTree>
    <p:extLst>
      <p:ext uri="{BB962C8B-B14F-4D97-AF65-F5344CB8AC3E}">
        <p14:creationId xmlns:p14="http://schemas.microsoft.com/office/powerpoint/2010/main" val="41733680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TM02900743[[fn=Οργανικό]]</Template>
  <TotalTime>83</TotalTime>
  <Words>1312</Words>
  <Application>Microsoft Office PowerPoint</Application>
  <PresentationFormat>Ευρεία οθόνη</PresentationFormat>
  <Paragraphs>66</Paragraphs>
  <Slides>18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18</vt:i4>
      </vt:variant>
    </vt:vector>
  </HeadingPairs>
  <TitlesOfParts>
    <vt:vector size="21" baseType="lpstr">
      <vt:lpstr>Arial</vt:lpstr>
      <vt:lpstr>Garamond</vt:lpstr>
      <vt:lpstr>Οργανικό</vt:lpstr>
      <vt:lpstr>Ο κύκλος ζωής του προϊόντος                                          Οι μαθητές:                                                                                     Γεωργίου Ελένη                                                                                              Ταλλίδου Μελπομένη                                                                                       Λιουμάνη Ιωάννα</vt:lpstr>
      <vt:lpstr>Ο κύκλος ζωής του προϊόντος</vt:lpstr>
      <vt:lpstr>Ο κύκλος ζωής του προϊόντος</vt:lpstr>
      <vt:lpstr>Στάδιο εισαγωγής</vt:lpstr>
      <vt:lpstr>Στάδιο ανάπτυξης </vt:lpstr>
      <vt:lpstr>Στάδιο ωρίμανσης</vt:lpstr>
      <vt:lpstr>Στάδιο παρακμής</vt:lpstr>
      <vt:lpstr>Η ανάπτυξη νέου προϊόντος</vt:lpstr>
      <vt:lpstr>Η ανάπτυξη νέου προϊόντος</vt:lpstr>
      <vt:lpstr>Τα στάδια στη διαδικασία αποδοχής του προϊόντος από τους καταναλωτές </vt:lpstr>
      <vt:lpstr>Παρουσίαση του PowerPoint</vt:lpstr>
      <vt:lpstr>Διαδικασία Ανάπτυξης Νέων Προϊόντων</vt:lpstr>
      <vt:lpstr>Διαδικασία Ανάπτυξης Νέων Προϊόντων</vt:lpstr>
      <vt:lpstr>Τι είναι το Εμπορικό Σήμα </vt:lpstr>
      <vt:lpstr>Κάποια εμπορικά σήματα</vt:lpstr>
      <vt:lpstr>Τυποποίηση και συσκευασία προϊόντος</vt:lpstr>
      <vt:lpstr>Συσκευασία προϊόντος</vt:lpstr>
      <vt:lpstr>Σχεδιάγραμμα κύκλου ζωής του προϊόντος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κύκλος ζωής του προϊόντος</dc:title>
  <dc:creator>ΓΡΗΓΟΡΗς ΤΟΤΤΗΣ</dc:creator>
  <cp:lastModifiedBy>ΑΓΓΕΛΙΚΗ ΜΑΚΑΤΣΩΡΗ</cp:lastModifiedBy>
  <cp:revision>10</cp:revision>
  <dcterms:created xsi:type="dcterms:W3CDTF">2024-06-15T15:47:36Z</dcterms:created>
  <dcterms:modified xsi:type="dcterms:W3CDTF">2024-07-08T10:39:00Z</dcterms:modified>
</cp:coreProperties>
</file>